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40" r:id="rId3"/>
    <p:sldId id="365" r:id="rId4"/>
    <p:sldId id="457" r:id="rId5"/>
    <p:sldId id="256" r:id="rId6"/>
    <p:sldId id="388" r:id="rId7"/>
    <p:sldId id="258" r:id="rId8"/>
    <p:sldId id="383" r:id="rId9"/>
    <p:sldId id="384" r:id="rId10"/>
    <p:sldId id="385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386" r:id="rId34"/>
    <p:sldId id="482" r:id="rId35"/>
    <p:sldId id="483" r:id="rId36"/>
    <p:sldId id="484" r:id="rId37"/>
    <p:sldId id="280" r:id="rId38"/>
    <p:sldId id="387" r:id="rId39"/>
    <p:sldId id="452" r:id="rId40"/>
    <p:sldId id="454" r:id="rId41"/>
    <p:sldId id="455" r:id="rId42"/>
    <p:sldId id="442" r:id="rId43"/>
    <p:sldId id="356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363" r:id="rId54"/>
    <p:sldId id="354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abin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04T16:10:17.319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4332AF-8B18-400F-AAF5-2B7BBF8E70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2BEB-82CE-4672-B3D8-46BE16D5A2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9578F9-0DC5-4E5E-8C24-D7DC8171A44C}" type="datetimeFigureOut">
              <a:rPr lang="en-GB"/>
              <a:pPr>
                <a:defRPr/>
              </a:pPr>
              <a:t>22/10/2018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89E194-7D3A-4A4B-84CD-E9314AEF79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E51D8-9AFC-42E4-8DC5-4CEEB536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646A-0345-4F67-B026-B2B49411B5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3E8BB-CA32-4391-8E75-3A449DB8A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2F18FD-4B06-4FB2-B11A-5D04B2B25FBC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D93349F-3486-4861-B122-DB21DEE9EAEA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C6A8053-1BE3-404F-9921-B5088775E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54422E33-0212-504C-BD9F-BA076ABA7EDC}" type="slidenum">
              <a:rPr lang="en-US" altLang="de-DE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14</a:t>
            </a:fld>
            <a:endParaRPr lang="en-US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B59D5BE-6516-0440-B7C9-86DBB53DB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9ED2FDC-B3D2-A34A-B8CE-CB0AEC70B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15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4B89F0FE-5C29-AA45-A1AC-891E4CB8C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45B1F1FA-11DF-6D41-94E0-D2952FC71D13}" type="slidenum">
              <a:rPr lang="en-US" altLang="de-DE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15</a:t>
            </a:fld>
            <a:endParaRPr lang="en-US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1F48172-3D75-4C47-B0D2-7A7CA8E73A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424973-1982-8940-BB44-E5A502B06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05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B97D064-CC84-493E-912B-0B2303B04CDA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16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310090C-DBA4-4E04-8711-41F992E227A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17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FD0F375-2FDC-49AB-A887-19991C281E6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18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7E88316-D685-483E-88A5-637D33418446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19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6B54D72-06EA-45EB-A3EE-DF6D450CEB4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20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C9B1CB0-1A91-44F2-8E0B-6031BEDEC5E8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21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02B0CE5-E2BE-4E60-8B27-E1DB30F52D7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22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4531340-C378-4D3A-A96D-69D4DE79A91D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23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404E58B-427C-4DD5-949E-421243791A9B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3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C630216-3176-4563-9BA6-988EC7AA22AB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24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90453CC-6B72-4232-B725-426A974F6395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25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DEFCE8C-1EDC-4297-8EB0-06E9E554DC59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26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7D8B6EA-665A-411C-BF1D-96A40DDC302B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27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CC4037A-0096-4C79-B347-64338A13F6FA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28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6CFFE9D-6B1E-4354-815F-3900B770D07A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29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50F6FBC-E193-44CE-AC31-80DA7A5AEE17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30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50F6FBC-E193-44CE-AC31-80DA7A5AEE17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31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232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50F6FBC-E193-44CE-AC31-80DA7A5AEE17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32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692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5C6E04A3-0988-044E-B135-4AAFD02B1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368D7E8A-AF69-7342-9EB7-E7ADAD26BF33}" type="slidenum">
              <a:rPr lang="en-US" altLang="de-DE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33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30A033E-8E05-B64A-A6AC-D2A4BF65D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13C623-34E1-4A4B-B990-4F2C30DB4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0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839525-0142-4B3E-8770-B0E2FD90E206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4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8D34BAB-7189-A94C-8D22-DAE0458F5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0DBFCF01-E45D-914B-A0F1-3E0E007543CB}" type="slidenum">
              <a:rPr lang="en-US" altLang="de-DE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34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692B435-98C6-2D4E-A95C-4EAF98A0D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A227-69B0-CF49-A6F3-673FFA7E7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680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50F6FBC-E193-44CE-AC31-80DA7A5AEE17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35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96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B6F78C3-1031-4DC8-B18E-178836B88FEC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36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45961906-431A-4E93-9B06-6EAC7A9BF306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38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CD512D2-CEC5-4517-8C53-0D7A16038801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39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83757A87-3109-4FEB-A236-8ADA46D8F6D4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40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CCD7974-7A4A-4106-A5C1-90B438D25A65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41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EF3105D-1352-4EC3-87A9-89673364CB1D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42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EEF33A4-CECD-4412-8BD4-DCAF11762FE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43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EA2329B-C3C2-4614-BF72-58B046818311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44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D46FBCA-D30B-4BBF-9729-CBAC58B3DDAC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8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06889D2-FE22-4595-ACEA-9C3DC9B81592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45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7B5A3C9-426A-4081-8539-A0E5642150B4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46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5D84EC-FA97-497F-8556-4E15327C9EE0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47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B7A9E57-13EF-4189-A2AA-0682F87A0417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48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5BB31B6-7709-45C5-AE93-FBDE43E4E83C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49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731AEF9-77E6-45CB-98BA-6DF50C9F9E85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50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376D2CB-38D7-4339-9719-2DFEC45253C9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51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9433F38-19A2-45C8-9FDD-BC9B1E05FFC3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52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B4A26F-0CED-4C4B-B66D-DDB0C962A4E1}" type="slidenum">
              <a:rPr lang="en-US" altLang="de-DE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53</a:t>
            </a:fld>
            <a:endParaRPr lang="en-US" altLang="de-D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81242A13-1E18-4B2A-BC6F-B153E81FAC51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54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240C03C-A9FB-4BEC-B7BB-4CD95A890C92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9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C9BA85E-761E-49CB-BEFE-002D034AE7B9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10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C9BA85E-761E-49CB-BEFE-002D034AE7B9}" type="slidenum">
              <a:rPr lang="en-US" altLang="de-DE">
                <a:latin typeface="Arial" pitchFamily="34" charset="0"/>
                <a:ea typeface="ＭＳ Ｐゴシック" pitchFamily="34" charset="-128"/>
              </a:rPr>
              <a:pPr eaLnBrk="0" hangingPunct="0"/>
              <a:t>11</a:t>
            </a:fld>
            <a:endParaRPr lang="en-US" alt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8D8918F-9507-E64B-BD85-F0EECDDC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345C2B61-7F7E-FE4B-A941-763C10D59259}" type="slidenum">
              <a:rPr lang="en-US" altLang="de-DE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12</a:t>
            </a:fld>
            <a:endParaRPr lang="en-US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1D0FF13-563D-B343-A357-3246C4D84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C34F622-0B43-2C4A-9C32-068B4AE20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36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0A9B8D-7DFB-2C4E-93FE-03CDB9023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BFA3AE92-1C61-D643-A5DC-7EFC8499821D}" type="slidenum">
              <a:rPr lang="en-US" altLang="de-DE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/>
              <a:t>13</a:t>
            </a:fld>
            <a:endParaRPr lang="en-US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4BCA9DB-2001-AC4A-AE91-F1A9AE850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04816F0-D683-5945-AE8D-BBF010B72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85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20650"/>
            <a:ext cx="2241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22B57C-9F9D-47E3-8FC9-E82E3DF2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0CBA96-B136-47CE-8E76-827EACB0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909FD9-AEB1-4797-BC5A-BAF7970C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09271-0E5B-4D9E-A3BE-426C302CDBD3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B66A5-A193-44F7-A696-B8CD3D68EDBD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D776-F50E-4BAF-AC27-E150CA4DC439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863" y="2095500"/>
            <a:ext cx="5807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56CF95-70B5-407F-AA7A-70083099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727DF5-2A10-49EA-BB91-2B5A02D5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CA11BD-5721-4C1D-A9E3-8532E9E9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478A-A66B-41F2-8FA8-E9C93FEE9C6F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DD91-7F5F-4185-8798-E1ED889A5D3F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6C9A-A3B0-4384-A9F0-259581AC266C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F368-0968-4C22-B9D8-B24DDAFAB404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3081-0533-408A-9C95-2E276EDA5A55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E2853-BF72-4100-953C-C4D43A63C6CC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46679-1392-449D-B618-021ED9F57161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32666-4C2A-40E2-B873-32DFE916A9CC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CDF7-68B0-4AD0-9D70-73314DA57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AD8E-151A-4519-9191-266541EAC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21BC-1230-44A2-947B-5185F7208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E486A9-1529-4D8B-BE2C-679E106005A4}" type="slidenum">
              <a:rPr lang="en-GB" altLang="de-DE"/>
              <a:pPr/>
              <a:t>‹N›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natocharitybazaar.org" TargetMode="External"/><Relationship Id="rId7" Type="http://schemas.openxmlformats.org/officeDocument/2006/relationships/hyperlink" Target="mailto:tombola@natocharitybazaar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taurant@natocharitybazaar.org" TargetMode="External"/><Relationship Id="rId5" Type="http://schemas.openxmlformats.org/officeDocument/2006/relationships/hyperlink" Target="mailto:guest-access@natocharitybazaar.org" TargetMode="External"/><Relationship Id="rId4" Type="http://schemas.openxmlformats.org/officeDocument/2006/relationships/hyperlink" Target="mailto:coordinator@natocharitybazaar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ntertainment@natocharitybazaar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ombola@natocharitybazaar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er@natocharitybazaar.or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er@natocharitybazaar.or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3C8A-768E-4785-B8C9-77367F4E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8" y="436563"/>
            <a:ext cx="687705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b="1" dirty="0">
                <a:solidFill>
                  <a:srgbClr val="000099"/>
                </a:solidFill>
                <a:ea typeface="ＭＳ Ｐゴシック" pitchFamily="32" charset="-128"/>
              </a:rPr>
              <a:t>  </a:t>
            </a:r>
            <a:r>
              <a:rPr lang="en-US" sz="4800" b="1" dirty="0">
                <a:solidFill>
                  <a:srgbClr val="000099"/>
                </a:solidFill>
                <a:ea typeface="ＭＳ Ｐゴシック" pitchFamily="32" charset="-128"/>
              </a:rPr>
              <a:t>General </a:t>
            </a:r>
            <a:r>
              <a:rPr lang="sl-SI" sz="4800" b="1" dirty="0">
                <a:solidFill>
                  <a:srgbClr val="000099"/>
                </a:solidFill>
                <a:ea typeface="ＭＳ Ｐゴシック" pitchFamily="32" charset="-128"/>
              </a:rPr>
              <a:t>Assembly M</a:t>
            </a:r>
            <a:r>
              <a:rPr lang="en-US" sz="4800" b="1" dirty="0" err="1">
                <a:solidFill>
                  <a:srgbClr val="000099"/>
                </a:solidFill>
                <a:ea typeface="ＭＳ Ｐゴシック" pitchFamily="32" charset="-128"/>
              </a:rPr>
              <a:t>eeting</a:t>
            </a:r>
            <a:br>
              <a:rPr lang="en-US" sz="3200" b="1" dirty="0">
                <a:solidFill>
                  <a:srgbClr val="000000"/>
                </a:solidFill>
                <a:ea typeface="ＭＳ Ｐゴシック" pitchFamily="32" charset="-128"/>
              </a:rPr>
            </a:br>
            <a:endParaRPr lang="en-GB" sz="4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406D7-8883-42D0-9AB7-8D3A495810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9613-3514-42F2-8C80-115C4969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5C5E84-E4EC-423D-9FCA-8984AC79357E}" type="slidenum">
              <a:rPr lang="en-GB" altLang="de-DE"/>
              <a:pPr/>
              <a:t>1</a:t>
            </a:fld>
            <a:endParaRPr lang="en-GB" altLang="de-DE"/>
          </a:p>
        </p:txBody>
      </p:sp>
      <p:sp>
        <p:nvSpPr>
          <p:cNvPr id="5126" name="Rectangle 2"/>
          <p:cNvSpPr>
            <a:spLocks noGrp="1" noChangeArrowheads="1"/>
          </p:cNvSpPr>
          <p:nvPr>
            <p:ph idx="1"/>
          </p:nvPr>
        </p:nvSpPr>
        <p:spPr>
          <a:xfrm>
            <a:off x="681038" y="1830388"/>
            <a:ext cx="4300537" cy="2081212"/>
          </a:xfrm>
        </p:spPr>
        <p:txBody>
          <a:bodyPr lIns="63500" tIns="25400" rIns="63500" bIns="25400">
            <a:sp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4000">
                <a:solidFill>
                  <a:srgbClr val="000099"/>
                </a:solidFill>
                <a:ea typeface="ＭＳ Ｐゴシック" pitchFamily="34" charset="-128"/>
              </a:rPr>
              <a:t>9.15h – 11.00h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4400">
                <a:solidFill>
                  <a:srgbClr val="000099"/>
                </a:solidFill>
                <a:ea typeface="ＭＳ Ｐゴシック" pitchFamily="34" charset="-128"/>
              </a:rPr>
              <a:t>23 October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4400">
                <a:solidFill>
                  <a:srgbClr val="000099"/>
                </a:solidFill>
                <a:ea typeface="ＭＳ Ｐゴシック" pitchFamily="34" charset="-128"/>
              </a:rPr>
              <a:t>201</a:t>
            </a:r>
            <a:r>
              <a:rPr lang="sl-SI" altLang="en-US" sz="4400">
                <a:solidFill>
                  <a:srgbClr val="000099"/>
                </a:solidFill>
                <a:ea typeface="ＭＳ Ｐゴシック" pitchFamily="34" charset="-128"/>
              </a:rPr>
              <a:t>8</a:t>
            </a:r>
            <a:endParaRPr lang="en-US" altLang="en-US" sz="440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31ECC3-329A-404C-B597-DBF5E8A443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669CF0-532C-4924-AE9E-51E3C3B3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www.natocharitybazaar.org </a:t>
            </a:r>
          </a:p>
        </p:txBody>
      </p:sp>
      <p:sp>
        <p:nvSpPr>
          <p:cNvPr id="19460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F84FE-D49E-42FA-91F1-494916DCD8DA}" type="slidenum">
              <a:rPr lang="en-GB" altLang="de-DE"/>
              <a:pPr/>
              <a:t>10</a:t>
            </a:fld>
            <a:endParaRPr lang="en-GB" alt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671888" y="0"/>
          <a:ext cx="4848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Acrobat Document" r:id="rId4" imgW="8019048" imgH="11342857" progId="AcroExch.Document.DC">
                  <p:embed/>
                </p:oleObj>
              </mc:Choice>
              <mc:Fallback>
                <p:oleObj name="Acrobat Document" r:id="rId4" imgW="8019048" imgH="11342857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0"/>
                        <a:ext cx="48482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31ECC3-329A-404C-B597-DBF5E8A443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669CF0-532C-4924-AE9E-51E3C3B3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www.natocharitybazaar.org </a:t>
            </a:r>
          </a:p>
        </p:txBody>
      </p:sp>
      <p:sp>
        <p:nvSpPr>
          <p:cNvPr id="19460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F84FE-D49E-42FA-91F1-494916DCD8DA}" type="slidenum">
              <a:rPr lang="en-GB" altLang="de-DE"/>
              <a:pPr/>
              <a:t>11</a:t>
            </a:fld>
            <a:endParaRPr lang="en-GB" alt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244600" y="0"/>
          <a:ext cx="97012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Acrobat Document" r:id="rId4" imgW="11342857" imgH="8019048" progId="AcroExch.Document.DC">
                  <p:embed/>
                </p:oleObj>
              </mc:Choice>
              <mc:Fallback>
                <p:oleObj name="Acrobat Document" r:id="rId4" imgW="11342857" imgH="8019048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0"/>
                        <a:ext cx="97012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>
            <a:extLst>
              <a:ext uri="{FF2B5EF4-FFF2-40B4-BE49-F238E27FC236}">
                <a16:creationId xmlns:a16="http://schemas.microsoft.com/office/drawing/2014/main" id="{E2EA4810-E0B3-3C42-B225-6DC7EB869C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311275"/>
            <a:ext cx="10514013" cy="5072063"/>
          </a:xfrm>
        </p:spPr>
        <p:txBody>
          <a:bodyPr/>
          <a:lstStyle/>
          <a:p>
            <a:endParaRPr lang="en-US" altLang="de-DE" sz="3200" b="1" dirty="0"/>
          </a:p>
          <a:p>
            <a:r>
              <a:rPr lang="en-US" altLang="de-DE" sz="3600" b="1" dirty="0"/>
              <a:t>VIP Morning Coffee</a:t>
            </a:r>
          </a:p>
          <a:p>
            <a:r>
              <a:rPr lang="en-US" altLang="de-DE" sz="3600" b="1" dirty="0"/>
              <a:t>  18</a:t>
            </a:r>
            <a:r>
              <a:rPr lang="en-US" altLang="de-DE" sz="3600" b="1" baseline="30000" dirty="0"/>
              <a:t>th</a:t>
            </a:r>
            <a:r>
              <a:rPr lang="en-US" altLang="de-DE" sz="3600" b="1" dirty="0"/>
              <a:t> November 2018</a:t>
            </a:r>
          </a:p>
          <a:p>
            <a:r>
              <a:rPr lang="en-US" altLang="de-DE" sz="3600" b="1" dirty="0"/>
              <a:t>08:45 to 09:30 </a:t>
            </a:r>
          </a:p>
          <a:p>
            <a:endParaRPr lang="en-US" altLang="de-DE" sz="3200" b="1" dirty="0"/>
          </a:p>
          <a:p>
            <a:r>
              <a:rPr lang="en-US" altLang="de-DE" sz="3600" b="1" i="1" dirty="0"/>
              <a:t>Hosted by</a:t>
            </a:r>
          </a:p>
          <a:p>
            <a:r>
              <a:rPr lang="en-US" altLang="de-DE" sz="6600" b="1" dirty="0">
                <a:solidFill>
                  <a:srgbClr val="00B050"/>
                </a:solidFill>
              </a:rPr>
              <a:t>Azerbaijan</a:t>
            </a:r>
          </a:p>
          <a:p>
            <a:endParaRPr lang="en-US" altLang="de-DE" sz="3600" b="1" dirty="0">
              <a:solidFill>
                <a:srgbClr val="00B050"/>
              </a:solidFill>
            </a:endParaRPr>
          </a:p>
          <a:p>
            <a:endParaRPr lang="en-US" altLang="de-DE" sz="3600" b="1" dirty="0">
              <a:solidFill>
                <a:srgbClr val="00B050"/>
              </a:solidFill>
            </a:endParaRPr>
          </a:p>
          <a:p>
            <a:endParaRPr lang="en-US" altLang="de-DE" sz="4400" b="1" dirty="0">
              <a:solidFill>
                <a:srgbClr val="00B050"/>
              </a:solidFill>
            </a:endParaRPr>
          </a:p>
          <a:p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14338" name="Line 4">
            <a:extLst>
              <a:ext uri="{FF2B5EF4-FFF2-40B4-BE49-F238E27FC236}">
                <a16:creationId xmlns:a16="http://schemas.microsoft.com/office/drawing/2014/main" id="{CC35596A-E645-AE49-A528-9D99B23D2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C09E6B-4616-4EF8-A559-A3576EAC95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997F90-FE7A-41C6-9462-B2164CAA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14342" name="Segnaposto numero diapositiva 3">
            <a:extLst>
              <a:ext uri="{FF2B5EF4-FFF2-40B4-BE49-F238E27FC236}">
                <a16:creationId xmlns:a16="http://schemas.microsoft.com/office/drawing/2014/main" id="{F7AA25E6-85FB-DC4E-BAE5-FAF4CE725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7ADA93-F95D-CD42-993B-0E0DF005C509}" type="slidenum">
              <a:rPr lang="en-GB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GB" altLang="de-DE" sz="1200">
              <a:solidFill>
                <a:srgbClr val="89898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21F342F-0214-E94C-8D8D-9574732C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 dirty="0"/>
              <a:t>VIP-</a:t>
            </a:r>
            <a:r>
              <a:rPr lang="nl-NL" sz="3600" b="1" dirty="0" err="1"/>
              <a:t>Morning</a:t>
            </a:r>
            <a:r>
              <a:rPr lang="nl-NL" sz="3600" b="1" dirty="0"/>
              <a:t>-Coffee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Vice-President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00251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1141A68-E99B-094F-A3F1-7D315D6EF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5338" y="2413000"/>
            <a:ext cx="10514012" cy="3465513"/>
          </a:xfrm>
        </p:spPr>
        <p:txBody>
          <a:bodyPr/>
          <a:lstStyle/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endParaRPr lang="en-US" altLang="de-DE" sz="3200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16386" name="Line 4">
            <a:extLst>
              <a:ext uri="{FF2B5EF4-FFF2-40B4-BE49-F238E27FC236}">
                <a16:creationId xmlns:a16="http://schemas.microsoft.com/office/drawing/2014/main" id="{E12665B8-A143-5940-BE9D-09203DD40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7125B1-3E00-442B-B0FE-09BCA94637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473BAC-4A00-46C5-A869-000300EB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www.natocharitybazaar.org</a:t>
            </a:r>
            <a:r>
              <a:rPr lang="en-GB" dirty="0"/>
              <a:t> </a:t>
            </a:r>
          </a:p>
        </p:txBody>
      </p:sp>
      <p:sp>
        <p:nvSpPr>
          <p:cNvPr id="16390" name="Segnaposto numero diapositiva 3">
            <a:extLst>
              <a:ext uri="{FF2B5EF4-FFF2-40B4-BE49-F238E27FC236}">
                <a16:creationId xmlns:a16="http://schemas.microsoft.com/office/drawing/2014/main" id="{FB317035-F1B6-3C4E-B742-F18C4BFB1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8E431E-F23E-A345-9CCA-1451DF2C77BD}" type="slidenum">
              <a:rPr lang="en-GB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GB" altLang="de-DE" sz="1200">
              <a:solidFill>
                <a:srgbClr val="898989"/>
              </a:solidFill>
            </a:endParaRPr>
          </a:p>
        </p:txBody>
      </p:sp>
      <p:pic>
        <p:nvPicPr>
          <p:cNvPr id="16391" name="Grafik 9">
            <a:extLst>
              <a:ext uri="{FF2B5EF4-FFF2-40B4-BE49-F238E27FC236}">
                <a16:creationId xmlns:a16="http://schemas.microsoft.com/office/drawing/2014/main" id="{AD2635B6-78A4-BB47-994F-38073F0C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793875"/>
            <a:ext cx="57642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Grafik 7">
            <a:extLst>
              <a:ext uri="{FF2B5EF4-FFF2-40B4-BE49-F238E27FC236}">
                <a16:creationId xmlns:a16="http://schemas.microsoft.com/office/drawing/2014/main" id="{8F546CFA-825B-CF4B-9A1A-6292DA39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93875"/>
            <a:ext cx="57372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rafik 11">
            <a:extLst>
              <a:ext uri="{FF2B5EF4-FFF2-40B4-BE49-F238E27FC236}">
                <a16:creationId xmlns:a16="http://schemas.microsoft.com/office/drawing/2014/main" id="{F2472350-FEBF-E948-99DA-7CE29868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9688"/>
            <a:ext cx="42608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feld 14">
            <a:extLst>
              <a:ext uri="{FF2B5EF4-FFF2-40B4-BE49-F238E27FC236}">
                <a16:creationId xmlns:a16="http://schemas.microsoft.com/office/drawing/2014/main" id="{09409858-DDB7-724F-8F8E-DD8F3114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1160463"/>
            <a:ext cx="6180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rgbClr val="FF0000"/>
                </a:solidFill>
                <a:latin typeface="Bell MT" panose="02020503060305020303" pitchFamily="18" charset="77"/>
                <a:ea typeface="Verdana" panose="020B0604030504040204" pitchFamily="34" charset="0"/>
                <a:cs typeface="Apple Chancery" panose="03020702040506060504" pitchFamily="66" charset="-79"/>
              </a:rPr>
              <a:t>„DIPLOMAT“-Restaurant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D8EBED2-DE60-D74E-BB90-8375E625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 dirty="0"/>
              <a:t>VIP-</a:t>
            </a:r>
            <a:r>
              <a:rPr lang="nl-NL" sz="3600" b="1" dirty="0" err="1"/>
              <a:t>Morning</a:t>
            </a:r>
            <a:r>
              <a:rPr lang="nl-NL" sz="3600" b="1" dirty="0"/>
              <a:t>-Coffee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Vice-President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64236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1141A68-E99B-094F-A3F1-7D315D6EF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138" y="1992313"/>
            <a:ext cx="10515600" cy="424497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2800" dirty="0"/>
              <a:t>max. 1-2 persons / Nation 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2800" dirty="0"/>
              <a:t>the attending persons have to be added to the </a:t>
            </a:r>
          </a:p>
          <a:p>
            <a:pPr algn="l">
              <a:defRPr/>
            </a:pPr>
            <a:r>
              <a:rPr lang="en-US" altLang="de-DE" sz="2800" dirty="0"/>
              <a:t>     VIP-Morning-Coffee list   (already sent out &amp; on  the webpage)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2800" dirty="0"/>
              <a:t>Access: </a:t>
            </a:r>
            <a:r>
              <a:rPr lang="en-US" altLang="de-DE" sz="2800" b="1" dirty="0">
                <a:solidFill>
                  <a:srgbClr val="FF0000"/>
                </a:solidFill>
              </a:rPr>
              <a:t>only</a:t>
            </a:r>
            <a:r>
              <a:rPr lang="en-US" altLang="de-DE" sz="2800" dirty="0"/>
              <a:t> through “Public Square” entrance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2800" dirty="0"/>
              <a:t>Access: </a:t>
            </a:r>
            <a:r>
              <a:rPr lang="en-US" altLang="de-DE" sz="2800" b="1" dirty="0">
                <a:solidFill>
                  <a:srgbClr val="FF0000"/>
                </a:solidFill>
              </a:rPr>
              <a:t>only</a:t>
            </a:r>
            <a:r>
              <a:rPr lang="en-US" altLang="de-DE" sz="2800" dirty="0"/>
              <a:t> with “VIP-Morning-Coffee” invitation card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2800" b="1" dirty="0">
                <a:solidFill>
                  <a:srgbClr val="FF0000"/>
                </a:solidFill>
              </a:rPr>
              <a:t>Take care, to check if an access pass to NATO HQ is needed too!</a:t>
            </a:r>
          </a:p>
          <a:p>
            <a:pPr algn="l">
              <a:defRPr/>
            </a:pPr>
            <a:endParaRPr lang="en-US" altLang="de-DE" sz="2800" dirty="0"/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18434" name="Line 4">
            <a:extLst>
              <a:ext uri="{FF2B5EF4-FFF2-40B4-BE49-F238E27FC236}">
                <a16:creationId xmlns:a16="http://schemas.microsoft.com/office/drawing/2014/main" id="{93CD2240-5B45-824E-A4B2-66E6A8CCB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908AB-F606-40C1-B677-1C1D7702A9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271376-2AF3-447D-AA19-63B4BFF7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18438" name="Segnaposto numero diapositiva 3">
            <a:extLst>
              <a:ext uri="{FF2B5EF4-FFF2-40B4-BE49-F238E27FC236}">
                <a16:creationId xmlns:a16="http://schemas.microsoft.com/office/drawing/2014/main" id="{EDF1D327-735C-1344-829E-F64556925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7A7D9B-D817-3D4C-812C-3708BF03E868}" type="slidenum">
              <a:rPr lang="en-GB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GB" altLang="de-DE" sz="1200">
              <a:solidFill>
                <a:srgbClr val="89898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42648E-8284-A741-811B-EECB847F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 dirty="0"/>
              <a:t>VIP-</a:t>
            </a:r>
            <a:r>
              <a:rPr lang="nl-NL" sz="3600" b="1" dirty="0" err="1"/>
              <a:t>Morning</a:t>
            </a:r>
            <a:r>
              <a:rPr lang="nl-NL" sz="3600" b="1" dirty="0"/>
              <a:t>-Coffee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Vice-President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87233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1141A68-E99B-094F-A3F1-7D315D6EF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5475" y="1992313"/>
            <a:ext cx="10515600" cy="424497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  <a:defRPr/>
            </a:pPr>
            <a:endParaRPr lang="en-US" altLang="de-DE" sz="2800" dirty="0"/>
          </a:p>
          <a:p>
            <a:pPr>
              <a:defRPr/>
            </a:pPr>
            <a:r>
              <a:rPr lang="en-US" altLang="de-DE" sz="4000" u="sng" dirty="0"/>
              <a:t>E-mail contact</a:t>
            </a:r>
            <a:r>
              <a:rPr lang="en-US" altLang="de-DE" sz="4000" dirty="0"/>
              <a:t>: </a:t>
            </a:r>
          </a:p>
          <a:p>
            <a:pPr>
              <a:defRPr/>
            </a:pPr>
            <a:endParaRPr lang="en-US" altLang="de-DE" sz="4000" dirty="0"/>
          </a:p>
          <a:p>
            <a:pPr>
              <a:defRPr/>
            </a:pPr>
            <a:r>
              <a:rPr lang="en-US" altLang="de-DE" sz="4000" dirty="0" err="1"/>
              <a:t>Vice-president@natocharitybazaar.org</a:t>
            </a:r>
            <a:endParaRPr lang="en-US" altLang="de-DE" sz="4000" dirty="0"/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20482" name="Line 4">
            <a:extLst>
              <a:ext uri="{FF2B5EF4-FFF2-40B4-BE49-F238E27FC236}">
                <a16:creationId xmlns:a16="http://schemas.microsoft.com/office/drawing/2014/main" id="{91E0E782-724A-C641-B3C0-8A69EC650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908AB-F606-40C1-B677-1C1D7702A9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271376-2AF3-447D-AA19-63B4BFF7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20486" name="Segnaposto numero diapositiva 3">
            <a:extLst>
              <a:ext uri="{FF2B5EF4-FFF2-40B4-BE49-F238E27FC236}">
                <a16:creationId xmlns:a16="http://schemas.microsoft.com/office/drawing/2014/main" id="{C917AFA1-7465-044A-818D-7C5CA0F39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B008C7-FA6F-9A46-A9B4-AC71EED12F78}" type="slidenum">
              <a:rPr lang="en-GB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GB" altLang="de-DE" sz="1200">
              <a:solidFill>
                <a:srgbClr val="89898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7260A3F-543B-0E4D-B2A4-E64253FB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 dirty="0"/>
              <a:t>VIP-</a:t>
            </a:r>
            <a:r>
              <a:rPr lang="nl-NL" sz="3600" b="1" dirty="0" err="1"/>
              <a:t>Morning</a:t>
            </a:r>
            <a:r>
              <a:rPr lang="nl-NL" sz="3600" b="1" dirty="0"/>
              <a:t>-Coffee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Vice-President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5058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E221B24-BA2A-684A-B5B8-E42402A7EB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713" y="1776413"/>
            <a:ext cx="8851900" cy="2995612"/>
          </a:xfrm>
        </p:spPr>
        <p:txBody>
          <a:bodyPr/>
          <a:lstStyle/>
          <a:p>
            <a:r>
              <a:rPr lang="en-US" altLang="de-DE" sz="4400" b="1" dirty="0"/>
              <a:t>Welcome to</a:t>
            </a:r>
          </a:p>
          <a:p>
            <a:r>
              <a:rPr lang="en-US" altLang="de-DE" sz="4400" b="1" dirty="0"/>
              <a:t> </a:t>
            </a:r>
            <a:r>
              <a:rPr lang="en-US" altLang="de-DE" sz="4400" b="1" dirty="0">
                <a:solidFill>
                  <a:srgbClr val="C00000"/>
                </a:solidFill>
              </a:rPr>
              <a:t>Mr. Patrick Lambert </a:t>
            </a:r>
          </a:p>
          <a:p>
            <a:r>
              <a:rPr lang="en-US" altLang="de-DE" sz="4400" b="1" dirty="0"/>
              <a:t>from </a:t>
            </a:r>
          </a:p>
          <a:p>
            <a:r>
              <a:rPr lang="en-US" altLang="de-DE" sz="4400" b="1" dirty="0"/>
              <a:t>NATO Office of Security (NOS)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DB7F4D-0552-425E-BB6C-25C522DABB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A9137F-B4B2-4AC5-AC9E-5BBD66DB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29703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188089-45D1-4D88-BCC1-06956CA7FC0C}" type="slidenum">
              <a:rPr lang="en-GB" altLang="de-DE"/>
              <a:pPr/>
              <a:t>16</a:t>
            </a:fld>
            <a:endParaRPr lang="en-GB" altLang="de-DE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B9DFD94-A1A8-4646-A254-B103B53799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92956" y="1679574"/>
            <a:ext cx="9199562" cy="4511675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Who needs Guest Access passes?</a:t>
            </a:r>
            <a:endParaRPr lang="en-US" sz="3200" b="1" dirty="0">
              <a:latin typeface="+mj-lt"/>
              <a:cs typeface="Calibri" pitchFamily="34" charset="0"/>
            </a:endParaRPr>
          </a:p>
          <a:p>
            <a:pPr algn="l">
              <a:defRPr/>
            </a:pPr>
            <a:endParaRPr lang="en-US" sz="3200" b="1" dirty="0">
              <a:latin typeface="+mj-lt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everybody who has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n-US" sz="3600" b="1" dirty="0">
                <a:latin typeface="+mj-lt"/>
              </a:rPr>
              <a:t> valid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NATO HQ PASS</a:t>
            </a:r>
          </a:p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    or Family Badge</a:t>
            </a:r>
            <a:endParaRPr lang="en-US" sz="3600" b="1" dirty="0">
              <a:latin typeface="+mj-lt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all SHAPE </a:t>
            </a:r>
            <a:r>
              <a:rPr lang="en-US" sz="3600" b="1" dirty="0">
                <a:latin typeface="+mj-lt"/>
              </a:rPr>
              <a:t>Members including their families,  </a:t>
            </a:r>
          </a:p>
          <a:p>
            <a:pPr algn="l">
              <a:defRPr/>
            </a:pPr>
            <a:r>
              <a:rPr lang="en-US" sz="3600" b="1" dirty="0">
                <a:latin typeface="+mj-lt"/>
              </a:rPr>
              <a:t>    with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n-US" sz="3600" b="1" dirty="0">
                <a:latin typeface="+mj-lt"/>
              </a:rPr>
              <a:t> valid access pass for the NATO HQ</a:t>
            </a:r>
          </a:p>
          <a:p>
            <a:pPr algn="l">
              <a:defRPr/>
            </a:pPr>
            <a:r>
              <a:rPr lang="en-US" sz="3600" b="1" dirty="0">
                <a:latin typeface="+mj-lt"/>
              </a:rPr>
              <a:t>    (Shape members with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Amiscard</a:t>
            </a:r>
            <a:r>
              <a:rPr lang="en-US" sz="3600" b="1" dirty="0">
                <a:latin typeface="+mj-lt"/>
              </a:rPr>
              <a:t>) </a:t>
            </a:r>
          </a:p>
          <a:p>
            <a:pPr algn="l">
              <a:defRPr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DB7F4D-0552-425E-BB6C-25C522DABB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A9137F-B4B2-4AC5-AC9E-5BBD66DB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31751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FAC8B3-A24F-4159-BE55-EF29AB70B3B5}" type="slidenum">
              <a:rPr lang="en-GB" altLang="de-DE"/>
              <a:pPr/>
              <a:t>17</a:t>
            </a:fld>
            <a:endParaRPr lang="en-GB" alt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E65D6ED-E218-954F-B375-DFED28CE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 dirty="0" err="1"/>
              <a:t>Guest</a:t>
            </a:r>
            <a:r>
              <a:rPr lang="nl-NL" sz="3600" b="1" dirty="0"/>
              <a:t>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ECB08D06-2F8C-5A47-8989-C5DDDFBE9B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4938" y="1765300"/>
            <a:ext cx="9199562" cy="446563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For whom do the </a:t>
            </a:r>
            <a:r>
              <a:rPr lang="en-US" sz="3600" b="1" u="sng" dirty="0">
                <a:solidFill>
                  <a:srgbClr val="C00000"/>
                </a:solidFill>
                <a:latin typeface="+mj-lt"/>
              </a:rPr>
              <a:t>Nations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need passes?</a:t>
            </a:r>
            <a:endParaRPr lang="en-US" sz="3600" b="1" dirty="0">
              <a:latin typeface="+mj-lt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VIPs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</a:t>
            </a:r>
            <a:r>
              <a:rPr lang="en-US" sz="3200" b="1" dirty="0">
                <a:latin typeface="+mj-lt"/>
              </a:rPr>
              <a:t>Guests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Helpers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Commercial</a:t>
            </a:r>
            <a:r>
              <a:rPr lang="en-US" sz="3600" b="1" dirty="0">
                <a:latin typeface="+mj-lt"/>
              </a:rPr>
              <a:t> Deliveries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3600" b="1" dirty="0">
                <a:latin typeface="+mj-lt"/>
              </a:rPr>
              <a:t>  Musicians &amp; Performers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82BCBE-2C29-472B-BF47-BA351FDA54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5CDACD-7A53-47D8-AEF0-C9316384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33799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6A6D0-007A-4A70-9039-653499E514B9}" type="slidenum">
              <a:rPr lang="en-GB" altLang="de-DE"/>
              <a:pPr/>
              <a:t>18</a:t>
            </a:fld>
            <a:endParaRPr lang="en-GB" alt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BFE79A4-721D-D54D-836C-F16F3CFCFC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45AE59A-919C-2543-837F-9DD6275826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311275"/>
            <a:ext cx="9340850" cy="5078413"/>
          </a:xfrm>
        </p:spPr>
        <p:txBody>
          <a:bodyPr/>
          <a:lstStyle/>
          <a:p>
            <a:pPr algn="l">
              <a:buClr>
                <a:srgbClr val="002060"/>
              </a:buClr>
              <a:defRPr/>
            </a:pPr>
            <a:r>
              <a:rPr lang="en-US" altLang="de-DE" sz="4000" b="1" dirty="0"/>
              <a:t>VIPs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dirty="0"/>
              <a:t>Ambassador or his Deputy or someone with similar status, his </a:t>
            </a:r>
            <a:r>
              <a:rPr lang="en-US" altLang="de-DE" sz="3200" u="sng" dirty="0"/>
              <a:t>close</a:t>
            </a:r>
            <a:r>
              <a:rPr lang="en-US" altLang="de-DE" sz="3200" dirty="0"/>
              <a:t> family and the driver 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dirty="0"/>
              <a:t>max 5 persons in </a:t>
            </a:r>
            <a:r>
              <a:rPr lang="en-US" altLang="de-DE" sz="3200" u="sng" dirty="0"/>
              <a:t>one</a:t>
            </a:r>
            <a:r>
              <a:rPr lang="en-US" altLang="de-DE" sz="3200" dirty="0"/>
              <a:t> car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b="1" u="sng" dirty="0">
                <a:solidFill>
                  <a:srgbClr val="FF0000"/>
                </a:solidFill>
              </a:rPr>
              <a:t>only</a:t>
            </a:r>
            <a:r>
              <a:rPr lang="en-US" altLang="de-DE" sz="3200" dirty="0"/>
              <a:t> the Ambassador gets a VIP-pass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u="sng" dirty="0"/>
              <a:t>all</a:t>
            </a:r>
            <a:r>
              <a:rPr lang="en-US" altLang="de-DE" sz="3200" dirty="0"/>
              <a:t> in the car must be named in the VIP-list !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dirty="0"/>
              <a:t>Sunday only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dirty="0"/>
              <a:t>Access through South gate; parking available</a:t>
            </a:r>
          </a:p>
          <a:p>
            <a:pPr marL="457200" indent="-457200" algn="l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altLang="de-DE" sz="3200" dirty="0"/>
              <a:t>Please write the </a:t>
            </a:r>
            <a:r>
              <a:rPr lang="en-US" altLang="de-DE" sz="3200" u="sng" dirty="0"/>
              <a:t>correct title </a:t>
            </a:r>
            <a:r>
              <a:rPr lang="en-US" altLang="de-DE" sz="3200" dirty="0"/>
              <a:t>in the VIP-list !</a:t>
            </a:r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B0D658-B055-4180-9F91-406F56F684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E969AC-5360-411F-AE32-54A59EB6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www.natocharitybazaar.org</a:t>
            </a:r>
            <a:r>
              <a:rPr lang="en-GB" dirty="0"/>
              <a:t> </a:t>
            </a:r>
          </a:p>
        </p:txBody>
      </p:sp>
      <p:sp>
        <p:nvSpPr>
          <p:cNvPr id="35847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F43060-45AC-4B1C-9D6E-946D71B72B71}" type="slidenum">
              <a:rPr lang="en-GB" altLang="de-DE"/>
              <a:pPr/>
              <a:t>19</a:t>
            </a:fld>
            <a:endParaRPr lang="en-GB" alt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C38F7D8-F62C-6643-A601-9C406C9AF0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F1A3DD34-A31F-4D70-BDE1-C4F7A792AC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Agenda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5C4379E-CD98-48A5-B859-C0CF88772C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BBA7AF-122A-464C-8372-289A341B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150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4FCE2B-6BC1-40E9-88F7-2DBE321F07E8}" type="slidenum">
              <a:rPr lang="en-GB" altLang="de-DE"/>
              <a:pPr/>
              <a:t>2</a:t>
            </a:fld>
            <a:endParaRPr lang="en-GB" altLang="de-DE"/>
          </a:p>
        </p:txBody>
      </p:sp>
      <p:sp>
        <p:nvSpPr>
          <p:cNvPr id="615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732088" y="1512888"/>
            <a:ext cx="9401175" cy="43021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Welcome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President,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Serge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Devynck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3"/>
              </a:rPr>
              <a:t>president@natocharitybazaar.org</a:t>
            </a:r>
            <a:endParaRPr lang="nl-NL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Webmaster,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Lara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Ronayne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Casimiro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3"/>
              </a:rPr>
              <a:t>@natocharitybazaar.org</a:t>
            </a:r>
            <a:endParaRPr lang="nl-NL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da-DK" altLang="it-IT" sz="1800" b="1" dirty="0">
                <a:latin typeface="Arial" pitchFamily="34" charset="0"/>
                <a:cs typeface="Arial" pitchFamily="34" charset="0"/>
              </a:rPr>
              <a:t>Bazaar 2018, </a:t>
            </a:r>
            <a:r>
              <a:rPr lang="da-DK" altLang="it-IT" sz="1800" dirty="0">
                <a:latin typeface="Arial" pitchFamily="34" charset="0"/>
                <a:cs typeface="Arial" pitchFamily="34" charset="0"/>
              </a:rPr>
              <a:t>Berthold Malms | </a:t>
            </a:r>
            <a:r>
              <a:rPr lang="da-DK" altLang="it-IT" sz="1800" u="sng" dirty="0">
                <a:latin typeface="Arial" pitchFamily="34" charset="0"/>
                <a:cs typeface="Arial" pitchFamily="34" charset="0"/>
                <a:hlinkClick r:id="rId4"/>
              </a:rPr>
              <a:t>coordinator@natocharitybazaar.org</a:t>
            </a:r>
            <a:endParaRPr lang="da-DK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VIP-Morning-Coffee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, Anja Malms I </a:t>
            </a:r>
            <a:r>
              <a:rPr lang="nl-NL" altLang="it-IT" sz="1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vice-president@natocharitybazaar.org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Guest Access,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Anja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Malms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5"/>
              </a:rPr>
              <a:t>guest-access@natocharitybazaar.org</a:t>
            </a:r>
            <a:endParaRPr lang="en-CA" altLang="it-IT" sz="18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fr-BE" altLang="it-IT" sz="1800" b="1" dirty="0">
                <a:latin typeface="Arial" pitchFamily="34" charset="0"/>
                <a:cs typeface="Arial" pitchFamily="34" charset="0"/>
              </a:rPr>
              <a:t>Restaurant</a:t>
            </a:r>
            <a:r>
              <a:rPr lang="fr-BE" altLang="it-IT" sz="1800" dirty="0">
                <a:latin typeface="Arial" pitchFamily="34" charset="0"/>
                <a:cs typeface="Arial" pitchFamily="34" charset="0"/>
              </a:rPr>
              <a:t>, Petra </a:t>
            </a:r>
            <a:r>
              <a:rPr lang="fr-BE" altLang="it-IT" sz="18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fr-BE" altLang="it-IT" sz="1800" dirty="0" err="1">
                <a:cs typeface="Calibri" pitchFamily="34" charset="0"/>
              </a:rPr>
              <a:t>ä</a:t>
            </a:r>
            <a:r>
              <a:rPr lang="fr-BE" altLang="it-IT" sz="1800" dirty="0" err="1">
                <a:latin typeface="Arial" pitchFamily="34" charset="0"/>
                <a:cs typeface="Arial" pitchFamily="34" charset="0"/>
              </a:rPr>
              <a:t>mmerer</a:t>
            </a:r>
            <a:r>
              <a:rPr lang="fr-BE" altLang="it-IT" sz="1800" dirty="0">
                <a:latin typeface="Arial" pitchFamily="34" charset="0"/>
                <a:cs typeface="Arial" pitchFamily="34" charset="0"/>
              </a:rPr>
              <a:t> | </a:t>
            </a:r>
            <a:r>
              <a:rPr lang="fr-BE" altLang="it-IT" sz="1800" u="sng" dirty="0">
                <a:latin typeface="Arial" pitchFamily="34" charset="0"/>
                <a:cs typeface="Arial" pitchFamily="34" charset="0"/>
                <a:hlinkClick r:id="rId6"/>
              </a:rPr>
              <a:t>restaurant@natocharitybazaar.org</a:t>
            </a:r>
            <a:endParaRPr lang="fr-BE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da-DK" altLang="it-IT" sz="1800" b="1" dirty="0">
                <a:latin typeface="Arial" pitchFamily="34" charset="0"/>
                <a:cs typeface="Arial" pitchFamily="34" charset="0"/>
              </a:rPr>
              <a:t>	Coffee Break</a:t>
            </a:r>
            <a:endParaRPr lang="da-DK" altLang="it-IT" sz="18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fr-BE" altLang="it-IT" sz="1800" b="1" dirty="0">
                <a:latin typeface="Arial" pitchFamily="34" charset="0"/>
                <a:cs typeface="Arial" pitchFamily="34" charset="0"/>
              </a:rPr>
              <a:t>Tombola, </a:t>
            </a:r>
            <a:r>
              <a:rPr lang="fr-BE" altLang="it-IT" sz="1800" dirty="0">
                <a:latin typeface="Arial" pitchFamily="34" charset="0"/>
                <a:cs typeface="Arial" pitchFamily="34" charset="0"/>
              </a:rPr>
              <a:t>Petra </a:t>
            </a:r>
            <a:r>
              <a:rPr lang="fr-BE" altLang="it-IT" sz="1800" dirty="0" err="1">
                <a:latin typeface="Arial" pitchFamily="34" charset="0"/>
                <a:cs typeface="Arial" pitchFamily="34" charset="0"/>
              </a:rPr>
              <a:t>Havrankova</a:t>
            </a:r>
            <a:r>
              <a:rPr lang="fr-BE" altLang="it-IT" sz="1800" dirty="0">
                <a:latin typeface="Arial" pitchFamily="34" charset="0"/>
                <a:cs typeface="Arial" pitchFamily="34" charset="0"/>
              </a:rPr>
              <a:t> | </a:t>
            </a:r>
            <a:r>
              <a:rPr lang="fr-BE" altLang="it-IT" sz="1800" u="sng" dirty="0">
                <a:latin typeface="Arial" pitchFamily="34" charset="0"/>
                <a:cs typeface="Arial" pitchFamily="34" charset="0"/>
                <a:hlinkClick r:id="rId7"/>
              </a:rPr>
              <a:t>tombola@natocharitybazaar.org</a:t>
            </a:r>
            <a:endParaRPr lang="fr-BE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Teen Helpers,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Szabina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Baros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3"/>
              </a:rPr>
              <a:t>secretary@natocharitybazaar.org</a:t>
            </a:r>
            <a:endParaRPr lang="nl-NL" altLang="it-IT" sz="1800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nl-NL" altLang="it-IT" sz="1800" b="1" dirty="0">
                <a:latin typeface="Arial" pitchFamily="34" charset="0"/>
                <a:cs typeface="Arial" pitchFamily="34" charset="0"/>
              </a:rPr>
              <a:t>Treasurer,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Sandra Santos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3"/>
              </a:rPr>
              <a:t>treasurer@natocharitybazaar.org</a:t>
            </a:r>
            <a:endParaRPr lang="en-CA" altLang="it-IT" sz="18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en-CA" altLang="it-IT" sz="1800" b="1" dirty="0">
                <a:latin typeface="Arial" pitchFamily="34" charset="0"/>
                <a:cs typeface="Arial" pitchFamily="34" charset="0"/>
              </a:rPr>
              <a:t>Any O</a:t>
            </a:r>
            <a:r>
              <a:rPr lang="en-US" altLang="it-IT" sz="1800" b="1" dirty="0" err="1">
                <a:latin typeface="Arial" pitchFamily="34" charset="0"/>
                <a:cs typeface="Arial" pitchFamily="34" charset="0"/>
              </a:rPr>
              <a:t>ther</a:t>
            </a:r>
            <a:r>
              <a:rPr lang="en-US" altLang="it-IT" sz="1800" b="1" dirty="0">
                <a:latin typeface="Arial" pitchFamily="34" charset="0"/>
                <a:cs typeface="Arial" pitchFamily="34" charset="0"/>
              </a:rPr>
              <a:t> Business &amp; </a:t>
            </a:r>
            <a:r>
              <a:rPr lang="en-GB" altLang="it-IT" sz="1800" b="1" dirty="0">
                <a:latin typeface="Arial" pitchFamily="34" charset="0"/>
                <a:cs typeface="Arial" pitchFamily="34" charset="0"/>
              </a:rPr>
              <a:t>Closing, 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Serge </a:t>
            </a:r>
            <a:r>
              <a:rPr lang="en-US" altLang="it-IT" sz="1800" dirty="0" err="1">
                <a:latin typeface="Arial" pitchFamily="34" charset="0"/>
                <a:cs typeface="Arial" pitchFamily="34" charset="0"/>
              </a:rPr>
              <a:t>Devynck</a:t>
            </a:r>
            <a:r>
              <a:rPr lang="en-US" alt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altLang="it-IT" sz="1800" dirty="0">
                <a:latin typeface="Arial" pitchFamily="34" charset="0"/>
                <a:cs typeface="Arial" pitchFamily="34" charset="0"/>
              </a:rPr>
              <a:t>| </a:t>
            </a:r>
            <a:r>
              <a:rPr lang="nl-NL" altLang="it-IT" sz="1800" u="sng" dirty="0">
                <a:latin typeface="Arial" pitchFamily="34" charset="0"/>
                <a:cs typeface="Arial" pitchFamily="34" charset="0"/>
                <a:hlinkClick r:id="rId3"/>
              </a:rPr>
              <a:t>president@natocharitybazaar.org</a:t>
            </a:r>
            <a:endParaRPr lang="en-CA" altLang="it-IT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altLang="it-IT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45AE59A-919C-2543-837F-9DD6275826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452563"/>
            <a:ext cx="10020300" cy="4265612"/>
          </a:xfrm>
        </p:spPr>
        <p:txBody>
          <a:bodyPr/>
          <a:lstStyle/>
          <a:p>
            <a:pPr algn="l">
              <a:defRPr/>
            </a:pPr>
            <a:r>
              <a:rPr lang="en-US" altLang="de-DE" sz="4000" b="1" dirty="0"/>
              <a:t>GUESTS</a:t>
            </a:r>
          </a:p>
          <a:p>
            <a:pPr algn="l">
              <a:defRPr/>
            </a:pPr>
            <a:r>
              <a:rPr lang="en-US" altLang="de-DE" sz="3600" dirty="0"/>
              <a:t>max</a:t>
            </a:r>
            <a:r>
              <a:rPr lang="en-US" altLang="de-DE" sz="3600" dirty="0">
                <a:solidFill>
                  <a:srgbClr val="FF0000"/>
                </a:solidFill>
              </a:rPr>
              <a:t> </a:t>
            </a:r>
            <a:r>
              <a:rPr lang="en-US" altLang="de-DE" sz="3600" b="1" dirty="0">
                <a:solidFill>
                  <a:srgbClr val="FF0000"/>
                </a:solidFill>
              </a:rPr>
              <a:t>5</a:t>
            </a:r>
            <a:r>
              <a:rPr lang="en-US" altLang="de-DE" sz="3600" dirty="0"/>
              <a:t> guests / Nation</a:t>
            </a:r>
            <a:endParaRPr lang="en-US" altLang="de-DE" sz="3600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Access </a:t>
            </a:r>
            <a:r>
              <a:rPr lang="en-US" altLang="de-DE" sz="3200" u="sng" dirty="0"/>
              <a:t>Sunday only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u="sng" dirty="0"/>
              <a:t>only on foot </a:t>
            </a:r>
            <a:r>
              <a:rPr lang="en-US" altLang="de-DE" sz="3200" dirty="0"/>
              <a:t>through South Gate 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Use Visitor-parking in front of NNHQ at South Gate/ (limited space) or in front of the old NHQ</a:t>
            </a:r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B0D658-B055-4180-9F91-406F56F684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E969AC-5360-411F-AE32-54A59EB6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3789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EEBBF0-42FE-4244-BFFB-04EFE591AC4F}" type="slidenum">
              <a:rPr lang="en-GB" altLang="de-DE"/>
              <a:pPr/>
              <a:t>20</a:t>
            </a:fld>
            <a:endParaRPr lang="en-GB" alt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EC3E2AA-ED9C-514D-B545-D11E572B894E}"/>
              </a:ext>
            </a:extLst>
          </p:cNvPr>
          <p:cNvCxnSpPr/>
          <p:nvPr/>
        </p:nvCxnSpPr>
        <p:spPr>
          <a:xfrm>
            <a:off x="2894013" y="2968625"/>
            <a:ext cx="52593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6878B87B-7834-3F43-8EEA-F568418881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F27B0198-5E55-3B4A-96C3-5FD5802616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506538"/>
            <a:ext cx="10550525" cy="4551362"/>
          </a:xfrm>
        </p:spPr>
        <p:txBody>
          <a:bodyPr/>
          <a:lstStyle/>
          <a:p>
            <a:pPr marL="0" lvl="1" algn="l">
              <a:spcBef>
                <a:spcPts val="1000"/>
              </a:spcBef>
              <a:defRPr/>
            </a:pPr>
            <a:r>
              <a:rPr lang="en-US" altLang="de-DE" sz="4000" b="1" dirty="0"/>
              <a:t>Helpers</a:t>
            </a:r>
            <a:r>
              <a:rPr lang="en-US" altLang="de-DE" sz="3200" b="1" dirty="0"/>
              <a:t> </a:t>
            </a:r>
            <a:r>
              <a:rPr lang="en-US" altLang="de-DE" sz="3600" i="1" dirty="0"/>
              <a:t>(please u</a:t>
            </a:r>
            <a:r>
              <a:rPr lang="en-GB" altLang="de-DE" sz="3600" i="1" dirty="0">
                <a:cs typeface="Tahoma" panose="020B0604030504040204" pitchFamily="34" charset="0"/>
              </a:rPr>
              <a:t>se NATO personnel &amp; family first)</a:t>
            </a:r>
          </a:p>
          <a:p>
            <a:pPr algn="l">
              <a:defRPr/>
            </a:pPr>
            <a:r>
              <a:rPr lang="en-US" altLang="de-DE" sz="3600" b="1" dirty="0"/>
              <a:t> 12</a:t>
            </a:r>
            <a:r>
              <a:rPr lang="en-US" altLang="de-DE" sz="3600" dirty="0"/>
              <a:t> </a:t>
            </a:r>
            <a:r>
              <a:rPr lang="en-US" altLang="de-DE" sz="3600" dirty="0">
                <a:solidFill>
                  <a:srgbClr val="FF0000"/>
                </a:solidFill>
              </a:rPr>
              <a:t>without</a:t>
            </a:r>
            <a:r>
              <a:rPr lang="en-US" altLang="de-DE" sz="3600" dirty="0"/>
              <a:t> Restaurant Stand </a:t>
            </a:r>
            <a:r>
              <a:rPr lang="en-US" altLang="de-DE" sz="3600" i="1" dirty="0"/>
              <a:t>in total (SAT </a:t>
            </a:r>
            <a:r>
              <a:rPr lang="en-US" altLang="de-DE" sz="3600" i="1" dirty="0">
                <a:solidFill>
                  <a:srgbClr val="FF0000"/>
                </a:solidFill>
              </a:rPr>
              <a:t>and</a:t>
            </a:r>
            <a:r>
              <a:rPr lang="en-US" altLang="de-DE" sz="3600" i="1" dirty="0"/>
              <a:t> SUN) </a:t>
            </a:r>
          </a:p>
          <a:p>
            <a:pPr algn="l">
              <a:defRPr/>
            </a:pPr>
            <a:r>
              <a:rPr lang="en-US" altLang="de-DE" sz="3600" dirty="0"/>
              <a:t> </a:t>
            </a:r>
            <a:r>
              <a:rPr lang="en-US" altLang="de-DE" sz="3600" b="1" dirty="0"/>
              <a:t>18</a:t>
            </a:r>
            <a:r>
              <a:rPr lang="en-US" altLang="de-DE" sz="3600" dirty="0"/>
              <a:t> </a:t>
            </a:r>
            <a:r>
              <a:rPr lang="en-US" altLang="de-DE" sz="3600" dirty="0">
                <a:solidFill>
                  <a:srgbClr val="FF0000"/>
                </a:solidFill>
              </a:rPr>
              <a:t>with</a:t>
            </a:r>
            <a:r>
              <a:rPr lang="en-US" altLang="de-DE" sz="3600" dirty="0"/>
              <a:t> Restaurant Stand </a:t>
            </a:r>
            <a:r>
              <a:rPr lang="en-US" altLang="de-DE" sz="3600" i="1" dirty="0"/>
              <a:t>in total (SAT </a:t>
            </a:r>
            <a:r>
              <a:rPr lang="en-US" altLang="de-DE" sz="3600" i="1" dirty="0">
                <a:solidFill>
                  <a:srgbClr val="FF0000"/>
                </a:solidFill>
              </a:rPr>
              <a:t>and</a:t>
            </a:r>
            <a:r>
              <a:rPr lang="en-US" altLang="de-DE" sz="3600" i="1" dirty="0"/>
              <a:t> SUN</a:t>
            </a:r>
            <a:r>
              <a:rPr lang="en-US" altLang="de-DE" sz="3600" dirty="0"/>
              <a:t>) </a:t>
            </a:r>
          </a:p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altLang="de-DE" sz="3200" dirty="0"/>
              <a:t>Saturday and/or Sunday </a:t>
            </a:r>
            <a:r>
              <a:rPr lang="en-US" altLang="de-DE" sz="2800" i="1" dirty="0">
                <a:solidFill>
                  <a:srgbClr val="FF0000"/>
                </a:solidFill>
              </a:rPr>
              <a:t>(one pass counts for one day)</a:t>
            </a:r>
            <a:endParaRPr lang="en-US" altLang="de-DE" sz="3200" i="1" dirty="0">
              <a:solidFill>
                <a:srgbClr val="FF0000"/>
              </a:solidFill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altLang="de-DE" sz="3200" dirty="0"/>
              <a:t>Entrance through North Gate</a:t>
            </a:r>
            <a:r>
              <a:rPr lang="en-US" altLang="de-DE" sz="3600" dirty="0"/>
              <a:t> – </a:t>
            </a:r>
            <a:r>
              <a:rPr lang="en-US" altLang="de-DE" sz="3200" dirty="0" err="1"/>
              <a:t>Staffcenter</a:t>
            </a:r>
            <a:endParaRPr lang="en-US" altLang="de-DE" sz="3200" dirty="0"/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1CBD693-9897-284A-9702-974A282CCA31}"/>
              </a:ext>
            </a:extLst>
          </p:cNvPr>
          <p:cNvCxnSpPr/>
          <p:nvPr/>
        </p:nvCxnSpPr>
        <p:spPr>
          <a:xfrm>
            <a:off x="2386013" y="3687763"/>
            <a:ext cx="52593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976B97-BEDD-4485-8E2E-825E1CA37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054DF6-89E7-4FA5-BAE8-152135C4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39944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23EB4D-11A6-4A82-9258-DC265876697B}" type="slidenum">
              <a:rPr lang="en-GB" altLang="de-DE"/>
              <a:pPr/>
              <a:t>21</a:t>
            </a:fld>
            <a:endParaRPr lang="en-GB" altLang="de-DE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D6481A-CE86-F349-9A7F-1FF3434285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7900" y="1501775"/>
            <a:ext cx="10550525" cy="4887913"/>
          </a:xfrm>
        </p:spPr>
        <p:txBody>
          <a:bodyPr/>
          <a:lstStyle/>
          <a:p>
            <a:pPr marL="0" lvl="1" algn="l">
              <a:spcBef>
                <a:spcPts val="1000"/>
              </a:spcBef>
            </a:pPr>
            <a:r>
              <a:rPr lang="en-US" altLang="de-DE" sz="4000" b="1"/>
              <a:t>Helpers</a:t>
            </a:r>
            <a:endParaRPr lang="en-GB" altLang="de-DE" sz="4000" i="1">
              <a:cs typeface="Tahoma" pitchFamily="34" charset="0"/>
            </a:endParaRPr>
          </a:p>
          <a:p>
            <a:pPr algn="l"/>
            <a:r>
              <a:rPr lang="en-US" altLang="de-DE" sz="3600" b="1"/>
              <a:t> 12</a:t>
            </a:r>
            <a:r>
              <a:rPr lang="en-US" altLang="de-DE" sz="3600"/>
              <a:t> </a:t>
            </a:r>
            <a:r>
              <a:rPr lang="en-US" altLang="de-DE" sz="3600">
                <a:solidFill>
                  <a:srgbClr val="FF0000"/>
                </a:solidFill>
              </a:rPr>
              <a:t>without</a:t>
            </a:r>
            <a:r>
              <a:rPr lang="en-US" altLang="de-DE" sz="3600"/>
              <a:t> restaurant stand </a:t>
            </a:r>
            <a:r>
              <a:rPr lang="en-US" altLang="de-DE" sz="3600" i="1"/>
              <a:t>in total (SAT </a:t>
            </a:r>
            <a:r>
              <a:rPr lang="en-US" altLang="de-DE" sz="3600" i="1">
                <a:solidFill>
                  <a:srgbClr val="FF0000"/>
                </a:solidFill>
              </a:rPr>
              <a:t>and</a:t>
            </a:r>
            <a:r>
              <a:rPr lang="en-US" altLang="de-DE" sz="3600" i="1"/>
              <a:t> SUN) </a:t>
            </a:r>
          </a:p>
          <a:p>
            <a:pPr algn="l"/>
            <a:r>
              <a:rPr lang="en-US" altLang="de-DE" sz="3600"/>
              <a:t> </a:t>
            </a:r>
            <a:r>
              <a:rPr lang="en-US" altLang="de-DE" sz="3600" b="1"/>
              <a:t>18</a:t>
            </a:r>
            <a:r>
              <a:rPr lang="en-US" altLang="de-DE" sz="3600"/>
              <a:t> </a:t>
            </a:r>
            <a:r>
              <a:rPr lang="en-US" altLang="de-DE" sz="3600">
                <a:solidFill>
                  <a:srgbClr val="FF0000"/>
                </a:solidFill>
              </a:rPr>
              <a:t>with</a:t>
            </a:r>
            <a:r>
              <a:rPr lang="en-US" altLang="de-DE" sz="3600"/>
              <a:t> restaurant stand </a:t>
            </a:r>
            <a:r>
              <a:rPr lang="en-US" altLang="de-DE" sz="3600" i="1"/>
              <a:t>in total (SAT </a:t>
            </a:r>
            <a:r>
              <a:rPr lang="en-US" altLang="de-DE" sz="3600" i="1">
                <a:solidFill>
                  <a:srgbClr val="FF0000"/>
                </a:solidFill>
              </a:rPr>
              <a:t>and</a:t>
            </a:r>
            <a:r>
              <a:rPr lang="en-US" altLang="de-DE" sz="3600" i="1"/>
              <a:t> SUN</a:t>
            </a:r>
            <a:r>
              <a:rPr lang="en-US" altLang="de-DE" sz="3600"/>
              <a:t>)</a:t>
            </a:r>
          </a:p>
          <a:p>
            <a:pPr algn="l"/>
            <a:endParaRPr lang="en-US" altLang="de-DE" sz="3200"/>
          </a:p>
          <a:p>
            <a:pPr algn="l"/>
            <a:endParaRPr lang="en-US" altLang="de-DE" sz="3200" b="1"/>
          </a:p>
          <a:p>
            <a:pPr algn="l">
              <a:buFont typeface="Wingdings" pitchFamily="2" charset="2"/>
              <a:buChar char="Ø"/>
            </a:pPr>
            <a:endParaRPr lang="en-US" altLang="de-DE" sz="3200" b="1"/>
          </a:p>
          <a:p>
            <a:pPr algn="l">
              <a:buFont typeface="Wingdings" pitchFamily="2" charset="2"/>
              <a:buChar char="Ø"/>
            </a:pPr>
            <a:endParaRPr lang="en-US" altLang="de-DE" sz="3200" b="1"/>
          </a:p>
          <a:p>
            <a:endParaRPr lang="en-US" altLang="de-DE" sz="3200" b="1">
              <a:solidFill>
                <a:srgbClr val="C00000"/>
              </a:solidFill>
            </a:endParaRPr>
          </a:p>
          <a:p>
            <a:endParaRPr lang="en-US" altLang="de-DE" sz="3200" b="1">
              <a:solidFill>
                <a:srgbClr val="C00000"/>
              </a:solidFill>
            </a:endParaRPr>
          </a:p>
          <a:p>
            <a:endParaRPr lang="en-US" altLang="de-DE" sz="3200" b="1">
              <a:solidFill>
                <a:srgbClr val="C00000"/>
              </a:solidFill>
            </a:endParaRP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976B97-BEDD-4485-8E2E-825E1CA37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054DF6-89E7-4FA5-BAE8-152135C4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41991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E9AA1C-9BBD-44BE-944F-2396EE3BE19B}" type="slidenum">
              <a:rPr lang="en-GB" altLang="de-DE"/>
              <a:pPr/>
              <a:t>22</a:t>
            </a:fld>
            <a:endParaRPr lang="en-GB" alt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B6BB58A-F84A-4049-9027-E35027A5642B}"/>
              </a:ext>
            </a:extLst>
          </p:cNvPr>
          <p:cNvGraphicFramePr>
            <a:graphicFrameLocks noGrp="1"/>
          </p:cNvGraphicFramePr>
          <p:nvPr/>
        </p:nvGraphicFramePr>
        <p:xfrm>
          <a:off x="1338263" y="3586163"/>
          <a:ext cx="8750301" cy="25638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16767">
                  <a:extLst>
                    <a:ext uri="{9D8B030D-6E8A-4147-A177-3AD203B41FA5}">
                      <a16:colId xmlns:a16="http://schemas.microsoft.com/office/drawing/2014/main" val="331066507"/>
                    </a:ext>
                  </a:extLst>
                </a:gridCol>
                <a:gridCol w="2916767">
                  <a:extLst>
                    <a:ext uri="{9D8B030D-6E8A-4147-A177-3AD203B41FA5}">
                      <a16:colId xmlns:a16="http://schemas.microsoft.com/office/drawing/2014/main" val="3288417448"/>
                    </a:ext>
                  </a:extLst>
                </a:gridCol>
                <a:gridCol w="2916767">
                  <a:extLst>
                    <a:ext uri="{9D8B030D-6E8A-4147-A177-3AD203B41FA5}">
                      <a16:colId xmlns:a16="http://schemas.microsoft.com/office/drawing/2014/main" val="3639354493"/>
                    </a:ext>
                  </a:extLst>
                </a:gridCol>
              </a:tblGrid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SATURDAY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SUNDAY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IN TOTAL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155445406"/>
                  </a:ext>
                </a:extLst>
              </a:tr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3981692293"/>
                  </a:ext>
                </a:extLst>
              </a:tr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1971706284"/>
                  </a:ext>
                </a:extLst>
              </a:tr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11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145675381"/>
                  </a:ext>
                </a:extLst>
              </a:tr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3207763908"/>
                  </a:ext>
                </a:extLst>
              </a:tr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</a:t>
                      </a:r>
                    </a:p>
                  </a:txBody>
                  <a:tcPr marL="91452" marR="91452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</a:t>
                      </a:r>
                    </a:p>
                  </a:txBody>
                  <a:tcPr marL="91452" marR="91452" marT="45749" marB="45749"/>
                </a:tc>
                <a:extLst>
                  <a:ext uri="{0D108BD9-81ED-4DB2-BD59-A6C34878D82A}">
                    <a16:rowId xmlns:a16="http://schemas.microsoft.com/office/drawing/2014/main" val="933943650"/>
                  </a:ext>
                </a:extLst>
              </a:tr>
            </a:tbl>
          </a:graphicData>
        </a:graphic>
      </p:graphicFrame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5D05806-287C-E441-AC11-AE90E5FFBB1A}"/>
              </a:ext>
            </a:extLst>
          </p:cNvPr>
          <p:cNvCxnSpPr>
            <a:cxnSpLocks/>
          </p:cNvCxnSpPr>
          <p:nvPr/>
        </p:nvCxnSpPr>
        <p:spPr>
          <a:xfrm>
            <a:off x="4200525" y="3586163"/>
            <a:ext cx="0" cy="25638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92DF9FE-067C-7D4E-BDF9-B782E892796D}"/>
              </a:ext>
            </a:extLst>
          </p:cNvPr>
          <p:cNvCxnSpPr>
            <a:cxnSpLocks/>
          </p:cNvCxnSpPr>
          <p:nvPr/>
        </p:nvCxnSpPr>
        <p:spPr>
          <a:xfrm>
            <a:off x="7286625" y="3586163"/>
            <a:ext cx="0" cy="25638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34C44A91-656B-3344-8147-C28517270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/>
              <a:t>Guest Access</a:t>
            </a:r>
            <a:br>
              <a:rPr lang="en-US"/>
            </a:br>
            <a:r>
              <a:rPr lang="en-US" sz="2800">
                <a:solidFill>
                  <a:schemeClr val="accent2"/>
                </a:solidFill>
              </a:rPr>
              <a:t>Anja Malms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316038"/>
            <a:ext cx="11522075" cy="1687512"/>
          </a:xfrm>
        </p:spPr>
        <p:txBody>
          <a:bodyPr/>
          <a:lstStyle/>
          <a:p>
            <a:pPr marL="0" lvl="1" algn="l">
              <a:spcBef>
                <a:spcPts val="1000"/>
              </a:spcBef>
            </a:pPr>
            <a:r>
              <a:rPr lang="en-US" altLang="de-DE" sz="4000" b="1"/>
              <a:t>Helpers</a:t>
            </a:r>
            <a:endParaRPr lang="en-GB" altLang="de-DE" sz="4000" i="1">
              <a:cs typeface="Tahoma" pitchFamily="34" charset="0"/>
            </a:endParaRPr>
          </a:p>
          <a:p>
            <a:pPr algn="l"/>
            <a:r>
              <a:rPr lang="en-US" altLang="de-DE" sz="3200" b="1"/>
              <a:t> if </a:t>
            </a:r>
            <a:r>
              <a:rPr lang="en-US" altLang="de-DE" sz="3200" b="1">
                <a:solidFill>
                  <a:srgbClr val="FF0000"/>
                </a:solidFill>
              </a:rPr>
              <a:t>one helper </a:t>
            </a:r>
            <a:r>
              <a:rPr lang="en-US" altLang="de-DE" sz="3200" b="1"/>
              <a:t>shall attend </a:t>
            </a:r>
            <a:r>
              <a:rPr lang="en-US" altLang="de-DE" sz="3200" b="1">
                <a:solidFill>
                  <a:srgbClr val="FF0000"/>
                </a:solidFill>
              </a:rPr>
              <a:t>on both days</a:t>
            </a:r>
            <a:r>
              <a:rPr lang="en-US" altLang="de-DE" sz="3200" b="1"/>
              <a:t>, </a:t>
            </a:r>
            <a:r>
              <a:rPr lang="en-US" altLang="de-DE" sz="3200" b="1" u="sng">
                <a:solidFill>
                  <a:srgbClr val="FF0000"/>
                </a:solidFill>
              </a:rPr>
              <a:t>2</a:t>
            </a:r>
            <a:r>
              <a:rPr lang="en-US" altLang="de-DE" sz="3200" b="1"/>
              <a:t> passes are needed !</a:t>
            </a:r>
            <a:endParaRPr lang="en-US" altLang="de-DE" sz="3200"/>
          </a:p>
          <a:p>
            <a:pPr algn="l"/>
            <a:endParaRPr lang="en-US" altLang="de-DE" sz="3200" b="1"/>
          </a:p>
          <a:p>
            <a:pPr algn="l">
              <a:buFont typeface="Wingdings" pitchFamily="2" charset="2"/>
              <a:buChar char="Ø"/>
            </a:pPr>
            <a:endParaRPr lang="en-US" altLang="de-DE" sz="3200" b="1"/>
          </a:p>
          <a:p>
            <a:pPr algn="l">
              <a:buFont typeface="Wingdings" pitchFamily="2" charset="2"/>
              <a:buChar char="Ø"/>
            </a:pPr>
            <a:endParaRPr lang="en-US" altLang="de-DE" sz="3200" b="1"/>
          </a:p>
          <a:p>
            <a:endParaRPr lang="en-US" altLang="de-DE" sz="3200" b="1">
              <a:solidFill>
                <a:srgbClr val="C00000"/>
              </a:solidFill>
            </a:endParaRPr>
          </a:p>
          <a:p>
            <a:endParaRPr lang="en-US" altLang="de-DE" sz="3200" b="1">
              <a:solidFill>
                <a:srgbClr val="C00000"/>
              </a:solidFill>
            </a:endParaRPr>
          </a:p>
          <a:p>
            <a:endParaRPr lang="en-US" altLang="de-DE" sz="3200" b="1">
              <a:solidFill>
                <a:srgbClr val="C00000"/>
              </a:solidFill>
            </a:endParaRP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976B97-BEDD-4485-8E2E-825E1CA37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054DF6-89E7-4FA5-BAE8-152135C4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44039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D3C325-E989-454D-A3F7-FCADE08A92E4}" type="slidenum">
              <a:rPr lang="en-GB" altLang="de-DE"/>
              <a:pPr/>
              <a:t>23</a:t>
            </a:fld>
            <a:endParaRPr lang="en-GB" altLang="de-DE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1835150" y="-782638"/>
            <a:ext cx="82677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 altLang="de-DE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F18D2914-6E36-3C46-B693-851C26FF3944}"/>
              </a:ext>
            </a:extLst>
          </p:cNvPr>
          <p:cNvGraphicFramePr>
            <a:graphicFrameLocks noGrp="1"/>
          </p:cNvGraphicFramePr>
          <p:nvPr/>
        </p:nvGraphicFramePr>
        <p:xfrm>
          <a:off x="928688" y="2743200"/>
          <a:ext cx="9780588" cy="36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08">
                  <a:extLst>
                    <a:ext uri="{9D8B030D-6E8A-4147-A177-3AD203B41FA5}">
                      <a16:colId xmlns:a16="http://schemas.microsoft.com/office/drawing/2014/main" val="3232211635"/>
                    </a:ext>
                  </a:extLst>
                </a:gridCol>
                <a:gridCol w="864534">
                  <a:extLst>
                    <a:ext uri="{9D8B030D-6E8A-4147-A177-3AD203B41FA5}">
                      <a16:colId xmlns:a16="http://schemas.microsoft.com/office/drawing/2014/main" val="3912426831"/>
                    </a:ext>
                  </a:extLst>
                </a:gridCol>
                <a:gridCol w="4008294">
                  <a:extLst>
                    <a:ext uri="{9D8B030D-6E8A-4147-A177-3AD203B41FA5}">
                      <a16:colId xmlns:a16="http://schemas.microsoft.com/office/drawing/2014/main" val="2498959172"/>
                    </a:ext>
                  </a:extLst>
                </a:gridCol>
                <a:gridCol w="4130552">
                  <a:extLst>
                    <a:ext uri="{9D8B030D-6E8A-4147-A177-3AD203B41FA5}">
                      <a16:colId xmlns:a16="http://schemas.microsoft.com/office/drawing/2014/main" val="4182498343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SA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SO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>
                          <a:solidFill>
                            <a:schemeClr val="tx1"/>
                          </a:solidFill>
                        </a:rPr>
                        <a:t>Surname</a:t>
                      </a:r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First </a:t>
                      </a:r>
                      <a:r>
                        <a:rPr lang="de-DE" sz="3200" dirty="0" err="1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96528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>
                          <a:solidFill>
                            <a:schemeClr val="tx1"/>
                          </a:solidFill>
                        </a:rPr>
                        <a:t>Doe</a:t>
                      </a:r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Jane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508347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99042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>
                          <a:solidFill>
                            <a:schemeClr val="tx1"/>
                          </a:solidFill>
                        </a:rPr>
                        <a:t>Bloggs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Joe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333053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John Q.</a:t>
                      </a: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2714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3F8FCD9F-0315-6040-AB69-DE73AF974C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118A8AC-D30C-4742-BEB1-C1554B1E4B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8700" y="1517650"/>
            <a:ext cx="9896475" cy="4838700"/>
          </a:xfrm>
        </p:spPr>
        <p:txBody>
          <a:bodyPr/>
          <a:lstStyle/>
          <a:p>
            <a:pPr algn="l">
              <a:defRPr/>
            </a:pPr>
            <a:r>
              <a:rPr lang="en-US" altLang="de-DE" sz="4000" b="1" dirty="0"/>
              <a:t>Commercial Deliveries </a:t>
            </a:r>
            <a:r>
              <a:rPr lang="en-US" altLang="de-DE" sz="4000" b="1" u="sng" dirty="0">
                <a:solidFill>
                  <a:srgbClr val="FF0000"/>
                </a:solidFill>
              </a:rPr>
              <a:t>only</a:t>
            </a:r>
            <a:r>
              <a:rPr lang="en-US" altLang="de-DE" sz="4000" b="1" dirty="0">
                <a:solidFill>
                  <a:srgbClr val="FF0000"/>
                </a:solidFill>
              </a:rPr>
              <a:t>!</a:t>
            </a:r>
          </a:p>
          <a:p>
            <a:pPr algn="l">
              <a:defRPr/>
            </a:pPr>
            <a:r>
              <a:rPr lang="en-US" altLang="de-DE" sz="3600" dirty="0"/>
              <a:t>(commercial truck/car as needed)</a:t>
            </a:r>
          </a:p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Saturday and/or Sunday</a:t>
            </a:r>
            <a:endParaRPr lang="en-US" altLang="de-DE" sz="3200" i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Entrance through North Gate – Staff Center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no parking – </a:t>
            </a:r>
            <a:r>
              <a:rPr lang="en-US" altLang="de-DE" sz="3600" b="1" dirty="0">
                <a:solidFill>
                  <a:srgbClr val="FF0000"/>
                </a:solidFill>
              </a:rPr>
              <a:t>drop off and pick up only! </a:t>
            </a:r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B9654F-4CC7-4741-BEC9-39006D69EF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B5C394-94CE-46D0-8EED-FC5F1837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46087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69183D-991E-4BC3-A63F-1671E8F2B63C}" type="slidenum">
              <a:rPr lang="en-GB" altLang="de-DE"/>
              <a:pPr/>
              <a:t>24</a:t>
            </a:fld>
            <a:endParaRPr lang="en-GB" alt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B4334E3-754B-DC49-B1C3-617EF4B91226}"/>
              </a:ext>
            </a:extLst>
          </p:cNvPr>
          <p:cNvCxnSpPr/>
          <p:nvPr/>
        </p:nvCxnSpPr>
        <p:spPr>
          <a:xfrm>
            <a:off x="2336800" y="3051175"/>
            <a:ext cx="52593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DB7AE7E9-B5D3-AF4C-919A-BD612D359A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3B1440D9-373D-2748-B2CC-FEDC961E43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2013" y="1681163"/>
            <a:ext cx="10491787" cy="4675187"/>
          </a:xfrm>
        </p:spPr>
        <p:txBody>
          <a:bodyPr/>
          <a:lstStyle/>
          <a:p>
            <a:pPr algn="l">
              <a:defRPr/>
            </a:pPr>
            <a:r>
              <a:rPr lang="en-US" altLang="de-DE" sz="4000" b="1" dirty="0"/>
              <a:t>Musicians and Performers</a:t>
            </a:r>
            <a:endParaRPr lang="en-US" altLang="de-DE" sz="4000" b="1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altLang="de-DE" sz="3600" dirty="0"/>
              <a:t>limited to the number designated by the</a:t>
            </a:r>
          </a:p>
          <a:p>
            <a:pPr algn="l">
              <a:defRPr/>
            </a:pPr>
            <a:r>
              <a:rPr lang="en-US" altLang="de-DE" sz="3600" dirty="0"/>
              <a:t>“Entertainment Coordinator” </a:t>
            </a:r>
          </a:p>
          <a:p>
            <a:pPr algn="l">
              <a:defRPr/>
            </a:pPr>
            <a:r>
              <a:rPr lang="en-US" altLang="de-DE" sz="2800" dirty="0"/>
              <a:t>(please contact him/her: </a:t>
            </a:r>
            <a:r>
              <a:rPr lang="en-US" altLang="de-DE" sz="2800" dirty="0">
                <a:hlinkClick r:id="rId3"/>
              </a:rPr>
              <a:t>entertainment@natocharitybazaar.org</a:t>
            </a:r>
            <a:r>
              <a:rPr lang="en-US" altLang="de-DE" sz="2800" dirty="0"/>
              <a:t>)</a:t>
            </a:r>
          </a:p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Sunday only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Access through North Gate – Staff Center</a:t>
            </a:r>
          </a:p>
          <a:p>
            <a:pPr algn="l"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635CFB-25EC-4FDA-9671-FD47E808E0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CAFB4-F251-4CD2-87FB-67327CCF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4813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BDF454-F591-4774-9715-25EE3AF910E6}" type="slidenum">
              <a:rPr lang="en-GB" altLang="de-DE"/>
              <a:pPr/>
              <a:t>25</a:t>
            </a:fld>
            <a:endParaRPr lang="en-GB" alt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C3E8C4F-F2E1-BB44-81B5-EB844387E6E1}"/>
              </a:ext>
            </a:extLst>
          </p:cNvPr>
          <p:cNvCxnSpPr/>
          <p:nvPr/>
        </p:nvCxnSpPr>
        <p:spPr>
          <a:xfrm>
            <a:off x="2647950" y="4406900"/>
            <a:ext cx="52593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E5825687-27B1-724C-9005-C9F38072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3838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/>
              <a:t>Guest Access</a:t>
            </a:r>
            <a:br>
              <a:rPr lang="en-US"/>
            </a:br>
            <a:r>
              <a:rPr lang="en-US" sz="2800">
                <a:solidFill>
                  <a:schemeClr val="accent2"/>
                </a:solidFill>
              </a:rPr>
              <a:t>Anja Malms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8B42737-EDB2-B14F-88DD-B4B85957D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525" y="1565275"/>
          <a:ext cx="11707813" cy="48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3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415">
                <a:tc>
                  <a:txBody>
                    <a:bodyPr/>
                    <a:lstStyle/>
                    <a:p>
                      <a:r>
                        <a:rPr lang="de-DE" sz="1800" dirty="0" err="1"/>
                        <a:t>Categorie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Day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Passes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Entrance</a:t>
                      </a:r>
                      <a:r>
                        <a:rPr lang="de-DE" sz="1800" dirty="0"/>
                        <a:t> 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Parking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184">
                <a:tc>
                  <a:txBody>
                    <a:bodyPr/>
                    <a:lstStyle/>
                    <a:p>
                      <a:r>
                        <a:rPr lang="de-DE" sz="1800" dirty="0"/>
                        <a:t>VIP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SUN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per </a:t>
                      </a:r>
                      <a:r>
                        <a:rPr lang="de-DE" sz="1800" dirty="0" err="1"/>
                        <a:t>car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South Gate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available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3071587571"/>
                  </a:ext>
                </a:extLst>
              </a:tr>
              <a:tr h="763184">
                <a:tc>
                  <a:txBody>
                    <a:bodyPr/>
                    <a:lstStyle/>
                    <a:p>
                      <a:r>
                        <a:rPr lang="de-DE" sz="1800" dirty="0" err="1"/>
                        <a:t>Guests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SUN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 per </a:t>
                      </a:r>
                      <a:r>
                        <a:rPr lang="de-DE" sz="1800" dirty="0" err="1"/>
                        <a:t>nation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South Gate,</a:t>
                      </a:r>
                      <a:r>
                        <a:rPr lang="de-DE" sz="1800" baseline="0" dirty="0"/>
                        <a:t> </a:t>
                      </a:r>
                    </a:p>
                    <a:p>
                      <a:r>
                        <a:rPr lang="de-DE" sz="1800" baseline="0" dirty="0" err="1"/>
                        <a:t>by</a:t>
                      </a:r>
                      <a:r>
                        <a:rPr lang="de-DE" sz="1800" baseline="0" dirty="0"/>
                        <a:t> </a:t>
                      </a:r>
                      <a:r>
                        <a:rPr lang="de-DE" sz="1800" baseline="0" dirty="0" err="1"/>
                        <a:t>foot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Visitor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Parking</a:t>
                      </a:r>
                      <a:r>
                        <a:rPr lang="de-DE" sz="1800" dirty="0"/>
                        <a:t>/</a:t>
                      </a:r>
                    </a:p>
                    <a:p>
                      <a:r>
                        <a:rPr lang="de-DE" sz="1800" dirty="0"/>
                        <a:t>In front </a:t>
                      </a:r>
                      <a:r>
                        <a:rPr lang="de-DE" sz="1800" dirty="0" err="1"/>
                        <a:t>of</a:t>
                      </a:r>
                      <a:r>
                        <a:rPr lang="de-DE" sz="1800" dirty="0"/>
                        <a:t> NATO</a:t>
                      </a:r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262">
                <a:tc>
                  <a:txBody>
                    <a:bodyPr/>
                    <a:lstStyle/>
                    <a:p>
                      <a:r>
                        <a:rPr lang="de-DE" sz="1800" dirty="0" err="1"/>
                        <a:t>Helpers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SAT</a:t>
                      </a:r>
                      <a:r>
                        <a:rPr lang="de-DE" sz="1800" baseline="0" dirty="0"/>
                        <a:t> </a:t>
                      </a:r>
                      <a:r>
                        <a:rPr lang="de-DE" sz="1800" baseline="0" dirty="0" err="1"/>
                        <a:t>and</a:t>
                      </a:r>
                      <a:r>
                        <a:rPr lang="de-DE" sz="1800" baseline="0" dirty="0"/>
                        <a:t>/</a:t>
                      </a:r>
                      <a:r>
                        <a:rPr lang="de-DE" sz="1800" baseline="0" dirty="0" err="1"/>
                        <a:t>or</a:t>
                      </a:r>
                      <a:r>
                        <a:rPr lang="de-DE" sz="1800" baseline="0" dirty="0"/>
                        <a:t> </a:t>
                      </a:r>
                    </a:p>
                    <a:p>
                      <a:r>
                        <a:rPr lang="de-DE" sz="1800" baseline="0" dirty="0"/>
                        <a:t>SUN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12 (National Stand)</a:t>
                      </a:r>
                    </a:p>
                    <a:p>
                      <a:r>
                        <a:rPr lang="de-DE" sz="1800" dirty="0"/>
                        <a:t>18 (National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de-DE" sz="1800" dirty="0"/>
                        <a:t> R</a:t>
                      </a:r>
                      <a:r>
                        <a:rPr lang="de-DE" sz="1800" u="none" dirty="0"/>
                        <a:t>estaurant S</a:t>
                      </a:r>
                      <a:r>
                        <a:rPr lang="de-DE" sz="1800" dirty="0"/>
                        <a:t>tand)</a:t>
                      </a:r>
                    </a:p>
                    <a:p>
                      <a:r>
                        <a:rPr lang="de-DE" sz="1800" dirty="0"/>
                        <a:t>              - IN TOTAL-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North Gate, </a:t>
                      </a:r>
                    </a:p>
                    <a:p>
                      <a:r>
                        <a:rPr lang="de-DE" sz="1800" dirty="0" err="1"/>
                        <a:t>by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car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or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foot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184">
                <a:tc>
                  <a:txBody>
                    <a:bodyPr/>
                    <a:lstStyle/>
                    <a:p>
                      <a:r>
                        <a:rPr lang="de-DE" sz="1800" dirty="0"/>
                        <a:t>Commercial </a:t>
                      </a:r>
                      <a:r>
                        <a:rPr lang="de-DE" sz="1800" dirty="0" err="1"/>
                        <a:t>Deliveries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SAT </a:t>
                      </a:r>
                      <a:r>
                        <a:rPr lang="de-DE" sz="1800" dirty="0" err="1"/>
                        <a:t>and</a:t>
                      </a:r>
                      <a:r>
                        <a:rPr lang="de-DE" sz="1800" dirty="0"/>
                        <a:t> /</a:t>
                      </a:r>
                      <a:r>
                        <a:rPr lang="de-DE" sz="1800" dirty="0" err="1"/>
                        <a:t>or</a:t>
                      </a:r>
                      <a:r>
                        <a:rPr lang="de-DE" sz="1800" baseline="0" dirty="0"/>
                        <a:t> </a:t>
                      </a:r>
                    </a:p>
                    <a:p>
                      <a:r>
                        <a:rPr lang="de-DE" sz="1800" dirty="0"/>
                        <a:t>SUN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- </a:t>
                      </a:r>
                      <a:r>
                        <a:rPr lang="de-DE" sz="1800" dirty="0" err="1"/>
                        <a:t>as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needed</a:t>
                      </a:r>
                      <a:r>
                        <a:rPr lang="de-DE" sz="1800" dirty="0"/>
                        <a:t> -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North Gate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no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parking</a:t>
                      </a:r>
                      <a:r>
                        <a:rPr lang="de-DE" sz="1800" dirty="0"/>
                        <a:t>, </a:t>
                      </a:r>
                    </a:p>
                    <a:p>
                      <a:r>
                        <a:rPr lang="de-DE" sz="1800" dirty="0" err="1"/>
                        <a:t>only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drop</a:t>
                      </a:r>
                      <a:r>
                        <a:rPr lang="de-DE" sz="1800" dirty="0"/>
                        <a:t> off </a:t>
                      </a:r>
                      <a:r>
                        <a:rPr lang="de-DE" sz="1800" dirty="0" err="1"/>
                        <a:t>and</a:t>
                      </a:r>
                      <a:r>
                        <a:rPr lang="de-DE" sz="1800" dirty="0"/>
                        <a:t> pick </a:t>
                      </a:r>
                      <a:r>
                        <a:rPr lang="de-DE" sz="1800" dirty="0" err="1"/>
                        <a:t>up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4">
                <a:tc>
                  <a:txBody>
                    <a:bodyPr/>
                    <a:lstStyle/>
                    <a:p>
                      <a:r>
                        <a:rPr lang="de-DE" sz="1800" dirty="0" err="1"/>
                        <a:t>Musicians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and</a:t>
                      </a:r>
                      <a:r>
                        <a:rPr lang="de-DE" sz="1800" dirty="0"/>
                        <a:t> Performers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SUN 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designated</a:t>
                      </a:r>
                      <a:r>
                        <a:rPr lang="de-DE" sz="1800" baseline="0" dirty="0"/>
                        <a:t> </a:t>
                      </a:r>
                      <a:r>
                        <a:rPr lang="de-DE" sz="1800" baseline="0" dirty="0" err="1"/>
                        <a:t>by</a:t>
                      </a:r>
                      <a:r>
                        <a:rPr lang="de-DE" sz="1800" baseline="0" dirty="0"/>
                        <a:t> Entertainment </a:t>
                      </a:r>
                      <a:r>
                        <a:rPr lang="de-DE" sz="1800" baseline="0" dirty="0" err="1"/>
                        <a:t>Coordinator</a:t>
                      </a:r>
                      <a:endParaRPr lang="de-DE" sz="18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North Gate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64B156-3E86-4870-A42D-0598880B80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73E17D-4455-4946-92DD-BB21F026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022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5B5982-5933-4C71-8672-1ED4CD623198}" type="slidenum">
              <a:rPr lang="en-GB" altLang="de-DE"/>
              <a:pPr/>
              <a:t>26</a:t>
            </a:fld>
            <a:endParaRPr lang="en-GB" alt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4998D0-703E-7A4C-BF7A-C4736EE2E4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27" name="Textfeld 8"/>
          <p:cNvSpPr txBox="1">
            <a:spLocks noChangeArrowheads="1"/>
          </p:cNvSpPr>
          <p:nvPr/>
        </p:nvSpPr>
        <p:spPr bwMode="auto">
          <a:xfrm>
            <a:off x="2574925" y="1592263"/>
            <a:ext cx="6926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5400" b="1" u="sng">
                <a:solidFill>
                  <a:srgbClr val="FF0000"/>
                </a:solidFill>
              </a:rPr>
              <a:t>Deadline</a:t>
            </a:r>
          </a:p>
        </p:txBody>
      </p:sp>
      <p:pic>
        <p:nvPicPr>
          <p:cNvPr id="52228" name="Picture 2" descr="C:\Users\Berthold\AppData\Local\Microsoft\Windows\INetCache\IE\W6R5QBLT\Exclamation_mark_re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4460875"/>
            <a:ext cx="20843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feld 7"/>
          <p:cNvSpPr txBox="1">
            <a:spLocks noChangeArrowheads="1"/>
          </p:cNvSpPr>
          <p:nvPr/>
        </p:nvSpPr>
        <p:spPr bwMode="auto">
          <a:xfrm>
            <a:off x="808038" y="2700338"/>
            <a:ext cx="10572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4000"/>
              <a:t>for any and all pass requests is </a:t>
            </a:r>
          </a:p>
          <a:p>
            <a:pPr algn="ctr"/>
            <a:r>
              <a:rPr lang="de-DE" altLang="de-DE" sz="6000" b="1">
                <a:solidFill>
                  <a:srgbClr val="FF0000"/>
                </a:solidFill>
              </a:rPr>
              <a:t>November 2, 2018 </a:t>
            </a:r>
            <a:r>
              <a:rPr lang="de-DE" altLang="de-DE" sz="4000"/>
              <a:t>at</a:t>
            </a:r>
            <a:r>
              <a:rPr lang="de-DE" altLang="de-DE" sz="6000" b="1">
                <a:solidFill>
                  <a:srgbClr val="FF0000"/>
                </a:solidFill>
              </a:rPr>
              <a:t> 17:00</a:t>
            </a:r>
          </a:p>
          <a:p>
            <a:pPr algn="ctr"/>
            <a:r>
              <a:rPr lang="de-DE" altLang="de-DE" sz="4000" u="sng"/>
              <a:t>later requests will not be accepted!</a:t>
            </a:r>
            <a:r>
              <a:rPr lang="de-DE" altLang="de-DE" sz="4000"/>
              <a:t> </a:t>
            </a:r>
          </a:p>
        </p:txBody>
      </p:sp>
      <p:pic>
        <p:nvPicPr>
          <p:cNvPr id="52230" name="Picture 2" descr="C:\Users\Berthold\AppData\Local\Microsoft\Windows\INetCache\IE\W6R5QBLT\Exclamation_mark_re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3138" y="4460875"/>
            <a:ext cx="20843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feld 1"/>
          <p:cNvSpPr txBox="1">
            <a:spLocks noChangeArrowheads="1"/>
          </p:cNvSpPr>
          <p:nvPr/>
        </p:nvSpPr>
        <p:spPr bwMode="auto">
          <a:xfrm>
            <a:off x="3317875" y="5287963"/>
            <a:ext cx="5767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6000" b="1" u="sng">
                <a:solidFill>
                  <a:srgbClr val="FF0000"/>
                </a:solidFill>
              </a:rPr>
              <a:t>NO</a:t>
            </a:r>
            <a:r>
              <a:rPr lang="de-DE" altLang="de-DE" sz="6000" b="1">
                <a:solidFill>
                  <a:srgbClr val="FF0000"/>
                </a:solidFill>
              </a:rPr>
              <a:t> EXCEPTIONS !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1ADD91-C09F-4294-A8CA-2AD811862C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C91D42-670C-4FEA-AF02-E877324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223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B7BD86-A73E-4641-B789-258EBF815679}" type="slidenum">
              <a:rPr lang="en-GB" altLang="de-DE"/>
              <a:pPr/>
              <a:t>27</a:t>
            </a:fld>
            <a:endParaRPr lang="en-GB" altLang="de-DE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1F419ED-84A6-3644-B5D2-716059328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1ADD91-C09F-4294-A8CA-2AD811862C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C91D42-670C-4FEA-AF02-E877324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4278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5EDCA0-78ED-491D-A690-92933F74E085}" type="slidenum">
              <a:rPr lang="en-GB" altLang="de-DE"/>
              <a:pPr/>
              <a:t>28</a:t>
            </a:fld>
            <a:endParaRPr lang="en-GB" altLang="de-DE"/>
          </a:p>
        </p:txBody>
      </p:sp>
      <p:sp>
        <p:nvSpPr>
          <p:cNvPr id="54279" name="Rechteck 4"/>
          <p:cNvSpPr>
            <a:spLocks noChangeArrowheads="1"/>
          </p:cNvSpPr>
          <p:nvPr/>
        </p:nvSpPr>
        <p:spPr bwMode="auto">
          <a:xfrm>
            <a:off x="304800" y="2333625"/>
            <a:ext cx="11453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4000" u="sng"/>
              <a:t>Email contact</a:t>
            </a:r>
            <a:r>
              <a:rPr lang="en-US" altLang="de-DE" sz="4000"/>
              <a:t>: </a:t>
            </a:r>
          </a:p>
          <a:p>
            <a:pPr algn="ctr"/>
            <a:endParaRPr lang="en-US" altLang="de-DE" sz="4000"/>
          </a:p>
          <a:p>
            <a:pPr algn="ctr"/>
            <a:r>
              <a:rPr lang="en-US" altLang="de-DE" sz="4000"/>
              <a:t>guest-coordinator@natocharitybazaar.org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9E0EA0-C8A1-9D42-8C91-050DB8401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Guest Access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Guest Access Coordinator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1141A68-E99B-094F-A3F1-7D315D6EF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2100" y="3028950"/>
            <a:ext cx="11356975" cy="23114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b="1" dirty="0">
                <a:solidFill>
                  <a:srgbClr val="FF0000"/>
                </a:solidFill>
              </a:rPr>
              <a:t>Two bottles </a:t>
            </a:r>
            <a:r>
              <a:rPr lang="en-US" altLang="de-DE" sz="3200" dirty="0"/>
              <a:t>of wine as a donation from every participating nation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altLang="de-DE" sz="3200" dirty="0"/>
              <a:t>Latest until 13</a:t>
            </a:r>
            <a:r>
              <a:rPr lang="en-US" altLang="de-DE" sz="3200" baseline="30000" dirty="0"/>
              <a:t>th</a:t>
            </a:r>
            <a:r>
              <a:rPr lang="en-US" altLang="de-DE" sz="3200" dirty="0"/>
              <a:t> of November at the last GAM before the Bazaar</a:t>
            </a:r>
          </a:p>
          <a:p>
            <a:pPr algn="l">
              <a:defRPr/>
            </a:pPr>
            <a:endParaRPr lang="en-US" altLang="de-DE" sz="3200" dirty="0"/>
          </a:p>
          <a:p>
            <a:pPr marL="457200" indent="-457200" algn="l">
              <a:buFont typeface="Wingdings" pitchFamily="2" charset="2"/>
              <a:buChar char="§"/>
              <a:defRPr/>
            </a:pPr>
            <a:endParaRPr lang="en-US" altLang="de-DE" sz="3200" dirty="0"/>
          </a:p>
          <a:p>
            <a:pPr algn="l">
              <a:buFont typeface="Wingdings" pitchFamily="2" charset="2"/>
              <a:buChar char="Ø"/>
              <a:defRPr/>
            </a:pPr>
            <a:endParaRPr lang="en-US" altLang="de-DE" sz="3200" b="1" dirty="0"/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3200" b="1" dirty="0">
              <a:solidFill>
                <a:srgbClr val="C00000"/>
              </a:solidFill>
            </a:endParaRP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851150" y="1192213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4" name="Textfeld 8"/>
          <p:cNvSpPr txBox="1">
            <a:spLocks noChangeArrowheads="1"/>
          </p:cNvSpPr>
          <p:nvPr/>
        </p:nvSpPr>
        <p:spPr bwMode="auto">
          <a:xfrm>
            <a:off x="128588" y="1660525"/>
            <a:ext cx="119332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de-DE" sz="4000" b="1">
                <a:solidFill>
                  <a:srgbClr val="C00000"/>
                </a:solidFill>
              </a:rPr>
              <a:t>“Thank You”-wine - for the NATO-Staff after the Bazaar: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32FDBC-4FA1-439E-9D77-F7A70402DF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23. </a:t>
            </a:r>
            <a:r>
              <a:rPr lang="it-IT" dirty="0" err="1"/>
              <a:t>October</a:t>
            </a:r>
            <a:r>
              <a:rPr lang="it-IT" dirty="0"/>
              <a:t>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2E506E-3FB6-4B71-873B-162E1202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6328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4DB53B-4A65-4E15-8FA6-659A30B01362}" type="slidenum">
              <a:rPr lang="en-GB" altLang="de-DE"/>
              <a:pPr/>
              <a:t>29</a:t>
            </a:fld>
            <a:endParaRPr lang="en-GB" altLang="de-DE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C691DF-92E4-6A4C-BD05-D8B0F05FA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/>
              <a:t>“</a:t>
            </a:r>
            <a:r>
              <a:rPr lang="nl-NL" sz="3600" b="1" dirty="0" err="1"/>
              <a:t>Thank</a:t>
            </a:r>
            <a:r>
              <a:rPr lang="nl-NL" sz="3600" b="1" dirty="0"/>
              <a:t> </a:t>
            </a:r>
            <a:r>
              <a:rPr lang="nl-NL" sz="3600" b="1" dirty="0" err="1"/>
              <a:t>you</a:t>
            </a:r>
            <a:r>
              <a:rPr lang="nl-NL" sz="3600" b="1" dirty="0"/>
              <a:t>” -</a:t>
            </a:r>
            <a:r>
              <a:rPr lang="nl-NL" sz="3600" b="1" dirty="0" err="1"/>
              <a:t>wine</a:t>
            </a:r>
            <a:br>
              <a:rPr lang="en-US" dirty="0"/>
            </a:br>
            <a:r>
              <a:rPr lang="en-US" sz="2800" dirty="0">
                <a:solidFill>
                  <a:schemeClr val="accent2"/>
                </a:solidFill>
              </a:rPr>
              <a:t>Anja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– Vice President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1CDD607A-DDE0-47B4-AFF7-717AC2550E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Welcome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Serge </a:t>
            </a:r>
            <a:r>
              <a:rPr lang="en-US" sz="2800" dirty="0" err="1">
                <a:solidFill>
                  <a:schemeClr val="accent2"/>
                </a:solidFill>
              </a:rPr>
              <a:t>Devynck</a:t>
            </a:r>
            <a:r>
              <a:rPr lang="en-US" sz="2800" dirty="0">
                <a:solidFill>
                  <a:schemeClr val="accent2"/>
                </a:solidFill>
              </a:rPr>
              <a:t> - President</a:t>
            </a: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6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de-DE">
                <a:solidFill>
                  <a:srgbClr val="898989"/>
                </a:solidFill>
              </a:rPr>
              <a:t>23 October 2018</a:t>
            </a:r>
            <a:endParaRPr lang="en-GB" altLang="de-DE">
              <a:solidFill>
                <a:srgbClr val="898989"/>
              </a:solidFill>
            </a:endParaRPr>
          </a:p>
        </p:txBody>
      </p:sp>
      <p:sp>
        <p:nvSpPr>
          <p:cNvPr id="8197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8198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09E0F8-AEEF-4066-8404-DAF40FFFCE15}" type="slidenum">
              <a:rPr lang="en-GB" altLang="de-DE"/>
              <a:pPr/>
              <a:t>3</a:t>
            </a:fld>
            <a:endParaRPr lang="en-GB" altLang="de-DE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3D8888A-3007-44E0-9866-43F1A48F1D13}"/>
              </a:ext>
            </a:extLst>
          </p:cNvPr>
          <p:cNvSpPr/>
          <p:nvPr/>
        </p:nvSpPr>
        <p:spPr>
          <a:xfrm>
            <a:off x="1989138" y="1827213"/>
            <a:ext cx="8523287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 for GAM mi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October)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A5D354E8-6741-4212-8120-63259E73A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7225" y="0"/>
            <a:ext cx="9144000" cy="1285875"/>
          </a:xfrm>
        </p:spPr>
        <p:txBody>
          <a:bodyPr/>
          <a:lstStyle/>
          <a:p>
            <a:pPr eaLnBrk="1" hangingPunct="1">
              <a:defRPr/>
            </a:pP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Restaurant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CF1282-817E-49E4-B007-628A7CE0E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433BC2-3CB4-4F29-A11F-CD01774B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144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601EC-D829-4462-B25B-8E3F4DD062B3}" type="slidenum">
              <a:rPr lang="en-GB" altLang="de-DE"/>
              <a:pPr/>
              <a:t>30</a:t>
            </a:fld>
            <a:endParaRPr lang="en-GB" altLang="de-DE"/>
          </a:p>
        </p:txBody>
      </p:sp>
      <p:sp>
        <p:nvSpPr>
          <p:cNvPr id="61447" name="Rettangolo 4"/>
          <p:cNvSpPr>
            <a:spLocks noChangeArrowheads="1"/>
          </p:cNvSpPr>
          <p:nvPr/>
        </p:nvSpPr>
        <p:spPr bwMode="auto">
          <a:xfrm>
            <a:off x="684440" y="1285875"/>
            <a:ext cx="112283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General </a:t>
            </a:r>
            <a:r>
              <a:rPr lang="en-US" sz="3200" b="1" dirty="0" err="1"/>
              <a:t>Infos</a:t>
            </a:r>
            <a:r>
              <a:rPr lang="en-US" sz="3200" b="1" dirty="0"/>
              <a:t> Kitchen Area: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Less space as in last years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2 convector ovens (to be used by 6 countries) 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No freezer,  only fridges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only </a:t>
            </a:r>
            <a:r>
              <a:rPr lang="en-US" sz="3200" u="sng" dirty="0"/>
              <a:t>one</a:t>
            </a:r>
            <a:r>
              <a:rPr lang="en-US" sz="3200" dirty="0"/>
              <a:t> table in the preparing kitchen for all Nations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-  so please prepare everything you can at home -</a:t>
            </a:r>
          </a:p>
          <a:p>
            <a:br>
              <a:rPr lang="en-US" sz="3200" dirty="0"/>
            </a:br>
            <a:br>
              <a:rPr lang="en-US" sz="2400" dirty="0"/>
            </a:br>
            <a:endParaRPr lang="en-US" altLang="it-IT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A5D354E8-6741-4212-8120-63259E73A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7225" y="0"/>
            <a:ext cx="9144000" cy="12858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Restaurant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CF1282-817E-49E4-B007-628A7CE0E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433BC2-3CB4-4F29-A11F-CD01774B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144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601EC-D829-4462-B25B-8E3F4DD062B3}" type="slidenum">
              <a:rPr lang="en-GB" altLang="de-DE"/>
              <a:pPr/>
              <a:t>31</a:t>
            </a:fld>
            <a:endParaRPr lang="en-GB" altLang="de-DE"/>
          </a:p>
        </p:txBody>
      </p:sp>
      <p:sp>
        <p:nvSpPr>
          <p:cNvPr id="61447" name="Rettangolo 4"/>
          <p:cNvSpPr>
            <a:spLocks noChangeArrowheads="1"/>
          </p:cNvSpPr>
          <p:nvPr/>
        </p:nvSpPr>
        <p:spPr bwMode="auto">
          <a:xfrm>
            <a:off x="733425" y="1806575"/>
            <a:ext cx="11228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sz="2400" dirty="0"/>
            </a:br>
            <a:endParaRPr lang="en-US" altLang="it-IT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B6C43E3-071B-E14D-AE00-F8B0C0AA2097}"/>
              </a:ext>
            </a:extLst>
          </p:cNvPr>
          <p:cNvSpPr/>
          <p:nvPr/>
        </p:nvSpPr>
        <p:spPr>
          <a:xfrm>
            <a:off x="604157" y="1350024"/>
            <a:ext cx="10749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General </a:t>
            </a:r>
            <a:r>
              <a:rPr lang="en-US" sz="3200" b="1" dirty="0" err="1"/>
              <a:t>Infos</a:t>
            </a:r>
            <a:r>
              <a:rPr lang="en-US" sz="3200" b="1" dirty="0"/>
              <a:t> from ARAMARK: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No use of the water dispensers allowed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Aramark cannot provide </a:t>
            </a:r>
            <a:r>
              <a:rPr lang="en-US" sz="3200" dirty="0" err="1"/>
              <a:t>icecubes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Everyone who prepares or sells food or enter the kitchen area, has to wear hair-nets or caps </a:t>
            </a:r>
          </a:p>
          <a:p>
            <a:r>
              <a:rPr lang="en-US" sz="3200" dirty="0"/>
              <a:t>    (hair-nets will be provided by Aramark)</a:t>
            </a:r>
          </a:p>
        </p:txBody>
      </p:sp>
    </p:spTree>
    <p:extLst>
      <p:ext uri="{BB962C8B-B14F-4D97-AF65-F5344CB8AC3E}">
        <p14:creationId xmlns:p14="http://schemas.microsoft.com/office/powerpoint/2010/main" val="384314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A5D354E8-6741-4212-8120-63259E73A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7225" y="0"/>
            <a:ext cx="9144000" cy="12858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Restaurant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CF1282-817E-49E4-B007-628A7CE0E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433BC2-3CB4-4F29-A11F-CD01774B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144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601EC-D829-4462-B25B-8E3F4DD062B3}" type="slidenum">
              <a:rPr lang="en-GB" altLang="de-DE"/>
              <a:pPr/>
              <a:t>32</a:t>
            </a:fld>
            <a:endParaRPr lang="en-GB" altLang="de-DE"/>
          </a:p>
        </p:txBody>
      </p:sp>
      <p:sp>
        <p:nvSpPr>
          <p:cNvPr id="61447" name="Rettangolo 4"/>
          <p:cNvSpPr>
            <a:spLocks noChangeArrowheads="1"/>
          </p:cNvSpPr>
          <p:nvPr/>
        </p:nvSpPr>
        <p:spPr bwMode="auto">
          <a:xfrm>
            <a:off x="794657" y="1920874"/>
            <a:ext cx="112283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Waste: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No solution for the waste until now, so: 							- bring your own plastic bags or boxes</a:t>
            </a:r>
          </a:p>
          <a:p>
            <a:r>
              <a:rPr lang="en-US" sz="3200" dirty="0"/>
              <a:t>		- take the waste with you at end of day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477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E8547002-4945-0144-AAF3-C0EFEA0DC0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Restaurant 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</a:p>
        </p:txBody>
      </p:sp>
      <p:sp>
        <p:nvSpPr>
          <p:cNvPr id="14338" name="Line 5">
            <a:extLst>
              <a:ext uri="{FF2B5EF4-FFF2-40B4-BE49-F238E27FC236}">
                <a16:creationId xmlns:a16="http://schemas.microsoft.com/office/drawing/2014/main" id="{D904E66C-3B9E-6947-A272-314079BE0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BB78F8-5F7A-43DF-85B9-0CAE91F220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9 October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BF6804-B55C-4A47-ADDF-A159FE46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www.natocharitybazaar.org </a:t>
            </a:r>
          </a:p>
        </p:txBody>
      </p:sp>
      <p:sp>
        <p:nvSpPr>
          <p:cNvPr id="14341" name="Segnaposto numero diapositiva 3">
            <a:extLst>
              <a:ext uri="{FF2B5EF4-FFF2-40B4-BE49-F238E27FC236}">
                <a16:creationId xmlns:a16="http://schemas.microsoft.com/office/drawing/2014/main" id="{A8452BAD-FFCD-7442-AD45-E0711EFF8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24888" y="6348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058B34-37EC-0849-B3A7-69D965553BD0}" type="slidenum">
              <a:rPr lang="en-US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de-DE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03AD41-CA26-413C-92C4-07E74C714B41}"/>
              </a:ext>
            </a:extLst>
          </p:cNvPr>
          <p:cNvSpPr txBox="1"/>
          <p:nvPr/>
        </p:nvSpPr>
        <p:spPr>
          <a:xfrm>
            <a:off x="1730375" y="1997075"/>
            <a:ext cx="7620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HUN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A75C1A-3759-4685-AFA4-E6125BE7839D}"/>
              </a:ext>
            </a:extLst>
          </p:cNvPr>
          <p:cNvSpPr txBox="1"/>
          <p:nvPr/>
        </p:nvSpPr>
        <p:spPr>
          <a:xfrm>
            <a:off x="2516188" y="1997075"/>
            <a:ext cx="7620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SVK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D0E788-92C2-4AF9-BD4D-316D86F3A6F1}"/>
              </a:ext>
            </a:extLst>
          </p:cNvPr>
          <p:cNvSpPr txBox="1"/>
          <p:nvPr/>
        </p:nvSpPr>
        <p:spPr>
          <a:xfrm>
            <a:off x="3286125" y="1997075"/>
            <a:ext cx="858838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Turkey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D771AB-8B4A-43ED-9598-64CD398ECC64}"/>
              </a:ext>
            </a:extLst>
          </p:cNvPr>
          <p:cNvSpPr txBox="1"/>
          <p:nvPr/>
        </p:nvSpPr>
        <p:spPr>
          <a:xfrm>
            <a:off x="4789488" y="1997075"/>
            <a:ext cx="7620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France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97CAFE-CE41-4FB5-AC14-91F96ECE51B6}"/>
              </a:ext>
            </a:extLst>
          </p:cNvPr>
          <p:cNvSpPr txBox="1"/>
          <p:nvPr/>
        </p:nvSpPr>
        <p:spPr>
          <a:xfrm>
            <a:off x="5526088" y="1997075"/>
            <a:ext cx="7620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DK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06AE91-C395-4EA7-9234-976E2B36D5CF}"/>
              </a:ext>
            </a:extLst>
          </p:cNvPr>
          <p:cNvSpPr txBox="1"/>
          <p:nvPr/>
        </p:nvSpPr>
        <p:spPr>
          <a:xfrm>
            <a:off x="6051550" y="5172075"/>
            <a:ext cx="915988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UK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C8ADA3-65C1-4FC7-A850-E559DEF1C34F}"/>
              </a:ext>
            </a:extLst>
          </p:cNvPr>
          <p:cNvSpPr txBox="1"/>
          <p:nvPr/>
        </p:nvSpPr>
        <p:spPr>
          <a:xfrm>
            <a:off x="4806950" y="5172075"/>
            <a:ext cx="885825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err="1"/>
              <a:t>BiH</a:t>
            </a:r>
            <a:endParaRPr lang="en-US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4ACC6D-831D-4729-80F5-9B75FFF4FFC0}"/>
              </a:ext>
            </a:extLst>
          </p:cNvPr>
          <p:cNvSpPr txBox="1"/>
          <p:nvPr/>
        </p:nvSpPr>
        <p:spPr>
          <a:xfrm>
            <a:off x="4068763" y="5172075"/>
            <a:ext cx="4826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DK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B057EDC-ADDB-4C73-8F5F-5EBC45D69624}"/>
              </a:ext>
            </a:extLst>
          </p:cNvPr>
          <p:cNvSpPr txBox="1"/>
          <p:nvPr/>
        </p:nvSpPr>
        <p:spPr>
          <a:xfrm>
            <a:off x="3462338" y="5172075"/>
            <a:ext cx="57626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CZE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B6B494E-7EC7-4F6E-B5F6-FC5A1E346236}"/>
              </a:ext>
            </a:extLst>
          </p:cNvPr>
          <p:cNvSpPr txBox="1"/>
          <p:nvPr/>
        </p:nvSpPr>
        <p:spPr>
          <a:xfrm>
            <a:off x="6288088" y="2057400"/>
            <a:ext cx="534987" cy="215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/>
              <a:t>DK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E667CB1-3BB6-4495-BD53-E9DA34833265}"/>
              </a:ext>
            </a:extLst>
          </p:cNvPr>
          <p:cNvSpPr txBox="1"/>
          <p:nvPr/>
        </p:nvSpPr>
        <p:spPr>
          <a:xfrm rot="16200000">
            <a:off x="786607" y="3242467"/>
            <a:ext cx="1050926" cy="274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PTG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6FE2FA-28E2-4CA6-BE15-7B7294B27F69}"/>
              </a:ext>
            </a:extLst>
          </p:cNvPr>
          <p:cNvSpPr txBox="1"/>
          <p:nvPr/>
        </p:nvSpPr>
        <p:spPr>
          <a:xfrm>
            <a:off x="7399338" y="1997075"/>
            <a:ext cx="762000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DEU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EDE6EF-1383-4857-9F60-8B24749E70EF}"/>
              </a:ext>
            </a:extLst>
          </p:cNvPr>
          <p:cNvSpPr txBox="1"/>
          <p:nvPr/>
        </p:nvSpPr>
        <p:spPr>
          <a:xfrm>
            <a:off x="9744075" y="1997075"/>
            <a:ext cx="762000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SLO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26B46EC-6E67-4134-96EE-94C2E8C4C7A9}"/>
              </a:ext>
            </a:extLst>
          </p:cNvPr>
          <p:cNvSpPr txBox="1"/>
          <p:nvPr/>
        </p:nvSpPr>
        <p:spPr>
          <a:xfrm>
            <a:off x="8178800" y="1997075"/>
            <a:ext cx="762000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EST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27657F0-4ED8-4D92-9DDD-43EFB8DDC893}"/>
              </a:ext>
            </a:extLst>
          </p:cNvPr>
          <p:cNvSpPr txBox="1"/>
          <p:nvPr/>
        </p:nvSpPr>
        <p:spPr>
          <a:xfrm>
            <a:off x="8964613" y="2000250"/>
            <a:ext cx="762000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CAN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19AE835-8001-44D6-8A63-B91A07C3B5EA}"/>
              </a:ext>
            </a:extLst>
          </p:cNvPr>
          <p:cNvSpPr txBox="1"/>
          <p:nvPr/>
        </p:nvSpPr>
        <p:spPr>
          <a:xfrm rot="16200000">
            <a:off x="6981032" y="4433093"/>
            <a:ext cx="762000" cy="277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GRC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461EDA4-27E8-4CE0-84D9-5D92E64B0A65}"/>
              </a:ext>
            </a:extLst>
          </p:cNvPr>
          <p:cNvSpPr txBox="1"/>
          <p:nvPr/>
        </p:nvSpPr>
        <p:spPr>
          <a:xfrm rot="16200000">
            <a:off x="696913" y="4419599"/>
            <a:ext cx="1228726" cy="276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ITA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55ADDF-98D4-4ABA-B3EB-CA4040E31DDD}"/>
              </a:ext>
            </a:extLst>
          </p:cNvPr>
          <p:cNvSpPr txBox="1"/>
          <p:nvPr/>
        </p:nvSpPr>
        <p:spPr>
          <a:xfrm>
            <a:off x="11050588" y="2608263"/>
            <a:ext cx="598487" cy="24606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1124091-0156-4654-A85F-A2355F09A5AC}"/>
              </a:ext>
            </a:extLst>
          </p:cNvPr>
          <p:cNvSpPr txBox="1"/>
          <p:nvPr/>
        </p:nvSpPr>
        <p:spPr>
          <a:xfrm>
            <a:off x="11050588" y="3341688"/>
            <a:ext cx="598487" cy="24606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6593F-0D93-40FA-AD74-B43A631DE437}"/>
              </a:ext>
            </a:extLst>
          </p:cNvPr>
          <p:cNvSpPr txBox="1"/>
          <p:nvPr/>
        </p:nvSpPr>
        <p:spPr>
          <a:xfrm>
            <a:off x="11050588" y="4111625"/>
            <a:ext cx="598487" cy="24606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36" name="Freccia in su 35">
            <a:extLst>
              <a:ext uri="{FF2B5EF4-FFF2-40B4-BE49-F238E27FC236}">
                <a16:creationId xmlns:a16="http://schemas.microsoft.com/office/drawing/2014/main" id="{7A5E4234-0379-49CF-964E-5C28EB076705}"/>
              </a:ext>
            </a:extLst>
          </p:cNvPr>
          <p:cNvSpPr/>
          <p:nvPr/>
        </p:nvSpPr>
        <p:spPr>
          <a:xfrm rot="16200000">
            <a:off x="471488" y="1316038"/>
            <a:ext cx="777875" cy="1482725"/>
          </a:xfrm>
          <a:prstGeom prst="upArrow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3" name="CasellaDiTesto 41">
            <a:extLst>
              <a:ext uri="{FF2B5EF4-FFF2-40B4-BE49-F238E27FC236}">
                <a16:creationId xmlns:a16="http://schemas.microsoft.com/office/drawing/2014/main" id="{D2FCCA98-F192-9E4A-BFB9-F87176E8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835150"/>
            <a:ext cx="133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de-DE" sz="2000"/>
              <a:t>To kitchen</a:t>
            </a:r>
          </a:p>
        </p:txBody>
      </p:sp>
      <p:sp>
        <p:nvSpPr>
          <p:cNvPr id="45" name="Freccia in su 44">
            <a:extLst>
              <a:ext uri="{FF2B5EF4-FFF2-40B4-BE49-F238E27FC236}">
                <a16:creationId xmlns:a16="http://schemas.microsoft.com/office/drawing/2014/main" id="{87D05627-ED4F-4C98-A4BD-39184C681458}"/>
              </a:ext>
            </a:extLst>
          </p:cNvPr>
          <p:cNvSpPr/>
          <p:nvPr/>
        </p:nvSpPr>
        <p:spPr>
          <a:xfrm>
            <a:off x="1995488" y="4827588"/>
            <a:ext cx="779462" cy="1490662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5" name="CasellaDiTesto 40">
            <a:extLst>
              <a:ext uri="{FF2B5EF4-FFF2-40B4-BE49-F238E27FC236}">
                <a16:creationId xmlns:a16="http://schemas.microsoft.com/office/drawing/2014/main" id="{4BB388DE-78C9-EF47-AEC8-1FFFF93A90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0850" y="5429250"/>
            <a:ext cx="137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de-DE" sz="2000"/>
              <a:t>Entrance</a:t>
            </a:r>
          </a:p>
        </p:txBody>
      </p:sp>
      <p:sp>
        <p:nvSpPr>
          <p:cNvPr id="38" name="CasellaDiTesto 30">
            <a:extLst>
              <a:ext uri="{FF2B5EF4-FFF2-40B4-BE49-F238E27FC236}">
                <a16:creationId xmlns:a16="http://schemas.microsoft.com/office/drawing/2014/main" id="{62976FF5-464B-A542-A931-E2672B5802C1}"/>
              </a:ext>
            </a:extLst>
          </p:cNvPr>
          <p:cNvSpPr txBox="1"/>
          <p:nvPr/>
        </p:nvSpPr>
        <p:spPr>
          <a:xfrm rot="16200000">
            <a:off x="1102519" y="2499519"/>
            <a:ext cx="417513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ITA</a:t>
            </a:r>
          </a:p>
        </p:txBody>
      </p:sp>
      <p:sp>
        <p:nvSpPr>
          <p:cNvPr id="40" name="CasellaDiTesto 18">
            <a:extLst>
              <a:ext uri="{FF2B5EF4-FFF2-40B4-BE49-F238E27FC236}">
                <a16:creationId xmlns:a16="http://schemas.microsoft.com/office/drawing/2014/main" id="{D4712D97-D852-BC46-8A44-7CCC0F87D057}"/>
              </a:ext>
            </a:extLst>
          </p:cNvPr>
          <p:cNvSpPr txBox="1"/>
          <p:nvPr/>
        </p:nvSpPr>
        <p:spPr>
          <a:xfrm>
            <a:off x="7053263" y="2057400"/>
            <a:ext cx="447675" cy="215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/>
              <a:t>DEU</a:t>
            </a:r>
          </a:p>
        </p:txBody>
      </p:sp>
      <p:sp>
        <p:nvSpPr>
          <p:cNvPr id="14368" name="CasellaDiTesto 21">
            <a:extLst>
              <a:ext uri="{FF2B5EF4-FFF2-40B4-BE49-F238E27FC236}">
                <a16:creationId xmlns:a16="http://schemas.microsoft.com/office/drawing/2014/main" id="{8D7EFBD6-EC35-2848-AA80-A84624AB8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1373188"/>
            <a:ext cx="630237" cy="277812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de-DE" sz="1200"/>
              <a:t>EXIT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CC2D82A-25DC-BD45-942B-EEF08855858E}"/>
              </a:ext>
            </a:extLst>
          </p:cNvPr>
          <p:cNvCxnSpPr>
            <a:cxnSpLocks/>
          </p:cNvCxnSpPr>
          <p:nvPr/>
        </p:nvCxnSpPr>
        <p:spPr>
          <a:xfrm flipH="1">
            <a:off x="4506913" y="2446338"/>
            <a:ext cx="1400175" cy="250666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ogen 29">
            <a:extLst>
              <a:ext uri="{FF2B5EF4-FFF2-40B4-BE49-F238E27FC236}">
                <a16:creationId xmlns:a16="http://schemas.microsoft.com/office/drawing/2014/main" id="{2859A15A-86B5-FA44-91EE-C4CBD240EF66}"/>
              </a:ext>
            </a:extLst>
          </p:cNvPr>
          <p:cNvSpPr/>
          <p:nvPr/>
        </p:nvSpPr>
        <p:spPr>
          <a:xfrm rot="16200000">
            <a:off x="34132" y="3240881"/>
            <a:ext cx="1973262" cy="917575"/>
          </a:xfrm>
          <a:prstGeom prst="arc">
            <a:avLst>
              <a:gd name="adj1" fmla="val 10497782"/>
              <a:gd name="adj2" fmla="val 1292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68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E8547002-4945-0144-AAF3-C0EFEA0DC0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7363" y="223838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Restaurant Plan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386" name="Line 5">
            <a:extLst>
              <a:ext uri="{FF2B5EF4-FFF2-40B4-BE49-F238E27FC236}">
                <a16:creationId xmlns:a16="http://schemas.microsoft.com/office/drawing/2014/main" id="{BE934399-F071-514D-A392-DE9ADFC3C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BB78F8-5F7A-43DF-85B9-0CAE91F220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9 October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BF6804-B55C-4A47-ADDF-A159FE46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www.natocharitybazaar.org </a:t>
            </a:r>
          </a:p>
        </p:txBody>
      </p:sp>
      <p:sp>
        <p:nvSpPr>
          <p:cNvPr id="16389" name="Segnaposto numero diapositiva 3">
            <a:extLst>
              <a:ext uri="{FF2B5EF4-FFF2-40B4-BE49-F238E27FC236}">
                <a16:creationId xmlns:a16="http://schemas.microsoft.com/office/drawing/2014/main" id="{C2D33330-461C-DE49-A636-7AC7E9370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24888" y="6348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7DB71F-82DC-804D-ABA9-8007C9D94889}" type="slidenum">
              <a:rPr lang="en-US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de-DE" sz="1200">
              <a:solidFill>
                <a:srgbClr val="898989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55ADDF-98D4-4ABA-B3EB-CA4040E31DDD}"/>
              </a:ext>
            </a:extLst>
          </p:cNvPr>
          <p:cNvSpPr txBox="1"/>
          <p:nvPr/>
        </p:nvSpPr>
        <p:spPr>
          <a:xfrm>
            <a:off x="1131888" y="2600325"/>
            <a:ext cx="598487" cy="24606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1124091-0156-4654-A85F-A2355F09A5AC}"/>
              </a:ext>
            </a:extLst>
          </p:cNvPr>
          <p:cNvSpPr txBox="1"/>
          <p:nvPr/>
        </p:nvSpPr>
        <p:spPr>
          <a:xfrm>
            <a:off x="1131888" y="3397250"/>
            <a:ext cx="598487" cy="24606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6593F-0D93-40FA-AD74-B43A631DE437}"/>
              </a:ext>
            </a:extLst>
          </p:cNvPr>
          <p:cNvSpPr txBox="1"/>
          <p:nvPr/>
        </p:nvSpPr>
        <p:spPr>
          <a:xfrm>
            <a:off x="1131888" y="4329113"/>
            <a:ext cx="598487" cy="24606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/>
              <a:t>Cassa</a:t>
            </a:r>
            <a:endParaRPr lang="en-US" sz="1000" dirty="0"/>
          </a:p>
        </p:txBody>
      </p:sp>
      <p:sp>
        <p:nvSpPr>
          <p:cNvPr id="16393" name="CasellaDiTesto 21">
            <a:extLst>
              <a:ext uri="{FF2B5EF4-FFF2-40B4-BE49-F238E27FC236}">
                <a16:creationId xmlns:a16="http://schemas.microsoft.com/office/drawing/2014/main" id="{52FC4944-83B2-144B-AD6F-2566B677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03363"/>
            <a:ext cx="550863" cy="276225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de-DE" sz="1200"/>
              <a:t>EXIT</a:t>
            </a:r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E83AB251-5F5B-0C46-9677-1D5F6D8FC9CE}"/>
              </a:ext>
            </a:extLst>
          </p:cNvPr>
          <p:cNvSpPr/>
          <p:nvPr/>
        </p:nvSpPr>
        <p:spPr>
          <a:xfrm>
            <a:off x="387350" y="5013325"/>
            <a:ext cx="1163638" cy="712788"/>
          </a:xfrm>
          <a:prstGeom prst="leftArrow">
            <a:avLst/>
          </a:prstGeom>
          <a:solidFill>
            <a:srgbClr val="F9C6C8"/>
          </a:solidFill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95" name="Textfeld 5">
            <a:extLst>
              <a:ext uri="{FF2B5EF4-FFF2-40B4-BE49-F238E27FC236}">
                <a16:creationId xmlns:a16="http://schemas.microsoft.com/office/drawing/2014/main" id="{0B6753ED-E84F-754A-8BF1-DF56A2D36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176838"/>
            <a:ext cx="650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/>
              <a:t>EXIT</a:t>
            </a: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56D5FD0E-7DE8-F749-B8C3-D9453824D5FE}"/>
              </a:ext>
            </a:extLst>
          </p:cNvPr>
          <p:cNvSpPr/>
          <p:nvPr/>
        </p:nvSpPr>
        <p:spPr>
          <a:xfrm>
            <a:off x="2324100" y="2600325"/>
            <a:ext cx="9867900" cy="3125788"/>
          </a:xfrm>
          <a:prstGeom prst="frame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n w="6350">
                <a:solidFill>
                  <a:schemeClr val="tx1"/>
                </a:solidFill>
              </a:ln>
              <a:pattFill prst="wdUp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397" name="Textfeld 10">
            <a:extLst>
              <a:ext uri="{FF2B5EF4-FFF2-40B4-BE49-F238E27FC236}">
                <a16:creationId xmlns:a16="http://schemas.microsoft.com/office/drawing/2014/main" id="{4CA0CF78-4F32-FA4F-BBB5-0B5493EB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698875"/>
            <a:ext cx="2887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4000"/>
              <a:t>Seating Area</a:t>
            </a:r>
          </a:p>
        </p:txBody>
      </p:sp>
      <p:sp>
        <p:nvSpPr>
          <p:cNvPr id="44" name="CasellaDiTesto 20">
            <a:extLst>
              <a:ext uri="{FF2B5EF4-FFF2-40B4-BE49-F238E27FC236}">
                <a16:creationId xmlns:a16="http://schemas.microsoft.com/office/drawing/2014/main" id="{C67B1672-B576-5D4F-B8D5-4BE224AC1C6F}"/>
              </a:ext>
            </a:extLst>
          </p:cNvPr>
          <p:cNvSpPr txBox="1"/>
          <p:nvPr/>
        </p:nvSpPr>
        <p:spPr>
          <a:xfrm>
            <a:off x="2379663" y="2001838"/>
            <a:ext cx="530225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CRO</a:t>
            </a:r>
          </a:p>
        </p:txBody>
      </p:sp>
      <p:sp>
        <p:nvSpPr>
          <p:cNvPr id="51" name="CasellaDiTesto 20">
            <a:extLst>
              <a:ext uri="{FF2B5EF4-FFF2-40B4-BE49-F238E27FC236}">
                <a16:creationId xmlns:a16="http://schemas.microsoft.com/office/drawing/2014/main" id="{D79C44A5-6DFB-CF41-A7E0-1D66AF84A038}"/>
              </a:ext>
            </a:extLst>
          </p:cNvPr>
          <p:cNvSpPr txBox="1"/>
          <p:nvPr/>
        </p:nvSpPr>
        <p:spPr>
          <a:xfrm>
            <a:off x="2903538" y="2000250"/>
            <a:ext cx="53022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CRO</a:t>
            </a:r>
          </a:p>
        </p:txBody>
      </p:sp>
      <p:sp>
        <p:nvSpPr>
          <p:cNvPr id="52" name="CasellaDiTesto 20">
            <a:extLst>
              <a:ext uri="{FF2B5EF4-FFF2-40B4-BE49-F238E27FC236}">
                <a16:creationId xmlns:a16="http://schemas.microsoft.com/office/drawing/2014/main" id="{A6E86A26-FD25-894D-BB46-1A287A55513D}"/>
              </a:ext>
            </a:extLst>
          </p:cNvPr>
          <p:cNvSpPr txBox="1"/>
          <p:nvPr/>
        </p:nvSpPr>
        <p:spPr>
          <a:xfrm>
            <a:off x="3449638" y="2008188"/>
            <a:ext cx="528637" cy="277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CRO</a:t>
            </a:r>
          </a:p>
        </p:txBody>
      </p:sp>
      <p:sp>
        <p:nvSpPr>
          <p:cNvPr id="53" name="CasellaDiTesto 20">
            <a:extLst>
              <a:ext uri="{FF2B5EF4-FFF2-40B4-BE49-F238E27FC236}">
                <a16:creationId xmlns:a16="http://schemas.microsoft.com/office/drawing/2014/main" id="{239AB5C0-0797-FA44-86FA-EC29F6BD4C5A}"/>
              </a:ext>
            </a:extLst>
          </p:cNvPr>
          <p:cNvSpPr txBox="1"/>
          <p:nvPr/>
        </p:nvSpPr>
        <p:spPr>
          <a:xfrm>
            <a:off x="4921250" y="2000250"/>
            <a:ext cx="53022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USA</a:t>
            </a:r>
          </a:p>
        </p:txBody>
      </p:sp>
      <p:sp>
        <p:nvSpPr>
          <p:cNvPr id="54" name="CasellaDiTesto 20">
            <a:extLst>
              <a:ext uri="{FF2B5EF4-FFF2-40B4-BE49-F238E27FC236}">
                <a16:creationId xmlns:a16="http://schemas.microsoft.com/office/drawing/2014/main" id="{352054B7-8400-E340-B5E1-6CE4514C9EAB}"/>
              </a:ext>
            </a:extLst>
          </p:cNvPr>
          <p:cNvSpPr txBox="1"/>
          <p:nvPr/>
        </p:nvSpPr>
        <p:spPr>
          <a:xfrm>
            <a:off x="5491163" y="1995488"/>
            <a:ext cx="530225" cy="277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USA</a:t>
            </a:r>
          </a:p>
        </p:txBody>
      </p:sp>
      <p:sp>
        <p:nvSpPr>
          <p:cNvPr id="55" name="CasellaDiTesto 20">
            <a:extLst>
              <a:ext uri="{FF2B5EF4-FFF2-40B4-BE49-F238E27FC236}">
                <a16:creationId xmlns:a16="http://schemas.microsoft.com/office/drawing/2014/main" id="{44F411BF-E6EF-0C49-AAAB-7F90C239EDB9}"/>
              </a:ext>
            </a:extLst>
          </p:cNvPr>
          <p:cNvSpPr txBox="1"/>
          <p:nvPr/>
        </p:nvSpPr>
        <p:spPr>
          <a:xfrm>
            <a:off x="6064250" y="1993900"/>
            <a:ext cx="53022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USA</a:t>
            </a:r>
          </a:p>
        </p:txBody>
      </p:sp>
      <p:sp>
        <p:nvSpPr>
          <p:cNvPr id="56" name="CasellaDiTesto 20">
            <a:extLst>
              <a:ext uri="{FF2B5EF4-FFF2-40B4-BE49-F238E27FC236}">
                <a16:creationId xmlns:a16="http://schemas.microsoft.com/office/drawing/2014/main" id="{282F8989-F2DB-E940-BA44-B2F32E797825}"/>
              </a:ext>
            </a:extLst>
          </p:cNvPr>
          <p:cNvSpPr txBox="1"/>
          <p:nvPr/>
        </p:nvSpPr>
        <p:spPr>
          <a:xfrm>
            <a:off x="6942138" y="1995488"/>
            <a:ext cx="530225" cy="277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BUL</a:t>
            </a:r>
          </a:p>
        </p:txBody>
      </p:sp>
      <p:sp>
        <p:nvSpPr>
          <p:cNvPr id="57" name="CasellaDiTesto 20">
            <a:extLst>
              <a:ext uri="{FF2B5EF4-FFF2-40B4-BE49-F238E27FC236}">
                <a16:creationId xmlns:a16="http://schemas.microsoft.com/office/drawing/2014/main" id="{993D3EA0-0626-5E4F-97EF-6995E3FFFDFA}"/>
              </a:ext>
            </a:extLst>
          </p:cNvPr>
          <p:cNvSpPr txBox="1"/>
          <p:nvPr/>
        </p:nvSpPr>
        <p:spPr>
          <a:xfrm>
            <a:off x="7473950" y="1995488"/>
            <a:ext cx="530225" cy="277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BUL</a:t>
            </a:r>
          </a:p>
        </p:txBody>
      </p:sp>
      <p:sp>
        <p:nvSpPr>
          <p:cNvPr id="58" name="CasellaDiTesto 20">
            <a:extLst>
              <a:ext uri="{FF2B5EF4-FFF2-40B4-BE49-F238E27FC236}">
                <a16:creationId xmlns:a16="http://schemas.microsoft.com/office/drawing/2014/main" id="{AEEF1D49-007F-014B-A810-D036DE3D947F}"/>
              </a:ext>
            </a:extLst>
          </p:cNvPr>
          <p:cNvSpPr txBox="1"/>
          <p:nvPr/>
        </p:nvSpPr>
        <p:spPr>
          <a:xfrm>
            <a:off x="8002588" y="1992313"/>
            <a:ext cx="5286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BUL</a:t>
            </a:r>
          </a:p>
        </p:txBody>
      </p:sp>
      <p:sp>
        <p:nvSpPr>
          <p:cNvPr id="16407" name="CasellaDiTesto 21">
            <a:extLst>
              <a:ext uri="{FF2B5EF4-FFF2-40B4-BE49-F238E27FC236}">
                <a16:creationId xmlns:a16="http://schemas.microsoft.com/office/drawing/2014/main" id="{FECC3CCA-6965-B34D-B681-58A0A16B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1568450"/>
            <a:ext cx="565150" cy="277813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de-DE" sz="1200"/>
              <a:t>EXIT</a:t>
            </a:r>
          </a:p>
        </p:txBody>
      </p:sp>
      <p:sp>
        <p:nvSpPr>
          <p:cNvPr id="61" name="CasellaDiTesto 20">
            <a:extLst>
              <a:ext uri="{FF2B5EF4-FFF2-40B4-BE49-F238E27FC236}">
                <a16:creationId xmlns:a16="http://schemas.microsoft.com/office/drawing/2014/main" id="{1DF7210B-9148-7D41-9FA1-FE4BB66A559E}"/>
              </a:ext>
            </a:extLst>
          </p:cNvPr>
          <p:cNvSpPr txBox="1"/>
          <p:nvPr/>
        </p:nvSpPr>
        <p:spPr>
          <a:xfrm>
            <a:off x="9456738" y="1992313"/>
            <a:ext cx="530225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LIT</a:t>
            </a:r>
          </a:p>
        </p:txBody>
      </p:sp>
      <p:sp>
        <p:nvSpPr>
          <p:cNvPr id="62" name="CasellaDiTesto 20">
            <a:extLst>
              <a:ext uri="{FF2B5EF4-FFF2-40B4-BE49-F238E27FC236}">
                <a16:creationId xmlns:a16="http://schemas.microsoft.com/office/drawing/2014/main" id="{5ADB93CC-0FCB-AE40-8B6C-45E208915D5C}"/>
              </a:ext>
            </a:extLst>
          </p:cNvPr>
          <p:cNvSpPr txBox="1"/>
          <p:nvPr/>
        </p:nvSpPr>
        <p:spPr>
          <a:xfrm>
            <a:off x="9988550" y="1992313"/>
            <a:ext cx="530225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LIT</a:t>
            </a:r>
          </a:p>
        </p:txBody>
      </p:sp>
      <p:sp>
        <p:nvSpPr>
          <p:cNvPr id="63" name="CasellaDiTesto 20">
            <a:extLst>
              <a:ext uri="{FF2B5EF4-FFF2-40B4-BE49-F238E27FC236}">
                <a16:creationId xmlns:a16="http://schemas.microsoft.com/office/drawing/2014/main" id="{00770E5F-890C-A543-929F-661461AC24DB}"/>
              </a:ext>
            </a:extLst>
          </p:cNvPr>
          <p:cNvSpPr txBox="1"/>
          <p:nvPr/>
        </p:nvSpPr>
        <p:spPr>
          <a:xfrm>
            <a:off x="10544175" y="1993900"/>
            <a:ext cx="53022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LIT</a:t>
            </a:r>
          </a:p>
        </p:txBody>
      </p:sp>
      <p:sp>
        <p:nvSpPr>
          <p:cNvPr id="16411" name="CasellaDiTesto 21">
            <a:extLst>
              <a:ext uri="{FF2B5EF4-FFF2-40B4-BE49-F238E27FC236}">
                <a16:creationId xmlns:a16="http://schemas.microsoft.com/office/drawing/2014/main" id="{356B00ED-88B6-C24C-A9E5-F4177766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8088" y="1573213"/>
            <a:ext cx="565150" cy="276225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de-DE" sz="1200"/>
              <a:t>EXIT</a:t>
            </a:r>
          </a:p>
        </p:txBody>
      </p:sp>
      <p:sp>
        <p:nvSpPr>
          <p:cNvPr id="66" name="Pfeil nach links 65">
            <a:extLst>
              <a:ext uri="{FF2B5EF4-FFF2-40B4-BE49-F238E27FC236}">
                <a16:creationId xmlns:a16="http://schemas.microsoft.com/office/drawing/2014/main" id="{894A5A53-C849-E340-9A2E-0BC887BF025C}"/>
              </a:ext>
            </a:extLst>
          </p:cNvPr>
          <p:cNvSpPr/>
          <p:nvPr/>
        </p:nvSpPr>
        <p:spPr>
          <a:xfrm>
            <a:off x="168275" y="1381125"/>
            <a:ext cx="1862138" cy="712788"/>
          </a:xfrm>
          <a:prstGeom prst="lef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13" name="Textfeld 64">
            <a:extLst>
              <a:ext uri="{FF2B5EF4-FFF2-40B4-BE49-F238E27FC236}">
                <a16:creationId xmlns:a16="http://schemas.microsoft.com/office/drawing/2014/main" id="{1B30C922-5F85-E94B-B2BC-AA920BBA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568450"/>
            <a:ext cx="160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1600"/>
              <a:t>Kitchen area</a:t>
            </a:r>
          </a:p>
        </p:txBody>
      </p:sp>
    </p:spTree>
    <p:extLst>
      <p:ext uri="{BB962C8B-B14F-4D97-AF65-F5344CB8AC3E}">
        <p14:creationId xmlns:p14="http://schemas.microsoft.com/office/powerpoint/2010/main" val="396488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A5D354E8-6741-4212-8120-63259E73A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7225" y="0"/>
            <a:ext cx="9144000" cy="12858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Restaurant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Restaurant Coordinator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CF1282-817E-49E4-B007-628A7CE0E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433BC2-3CB4-4F29-A11F-CD01774B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6144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601EC-D829-4462-B25B-8E3F4DD062B3}" type="slidenum">
              <a:rPr lang="en-GB" altLang="de-DE"/>
              <a:pPr/>
              <a:t>35</a:t>
            </a:fld>
            <a:endParaRPr lang="en-GB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14DAEA-FDB6-594F-8612-9D2B7969F39C}"/>
              </a:ext>
            </a:extLst>
          </p:cNvPr>
          <p:cNvSpPr txBox="1"/>
          <p:nvPr/>
        </p:nvSpPr>
        <p:spPr>
          <a:xfrm>
            <a:off x="2841172" y="2349501"/>
            <a:ext cx="6030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E-Mail </a:t>
            </a:r>
            <a:r>
              <a:rPr lang="de-DE" sz="3200" b="1" dirty="0" err="1"/>
              <a:t>contact</a:t>
            </a:r>
            <a:r>
              <a:rPr lang="de-DE" sz="3200" b="1" dirty="0"/>
              <a:t>:</a:t>
            </a:r>
          </a:p>
          <a:p>
            <a:pPr algn="ctr"/>
            <a:endParaRPr lang="de-DE" sz="3200" b="1" dirty="0"/>
          </a:p>
          <a:p>
            <a:pPr algn="ctr"/>
            <a:r>
              <a:rPr lang="de-DE" sz="3200" dirty="0" err="1"/>
              <a:t>restaurant@natocharitybazaar.org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70044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E8547002-4945-0144-AAF3-C0EFEA0DC0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Bake Sale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K</a:t>
            </a:r>
            <a:r>
              <a:rPr lang="en-US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800" dirty="0" err="1">
                <a:solidFill>
                  <a:schemeClr val="accent2"/>
                </a:solidFill>
              </a:rPr>
              <a:t>mmerer</a:t>
            </a:r>
            <a:r>
              <a:rPr lang="en-US" sz="2800" dirty="0">
                <a:solidFill>
                  <a:schemeClr val="accent2"/>
                </a:solidFill>
              </a:rPr>
              <a:t> – Event- Coordinator</a:t>
            </a:r>
          </a:p>
        </p:txBody>
      </p:sp>
      <p:sp>
        <p:nvSpPr>
          <p:cNvPr id="63491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3492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898989"/>
                </a:solidFill>
              </a:rPr>
              <a:t>23 October 2018</a:t>
            </a:r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3493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63494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6B4708-7D35-4473-A1BB-69AB11DB11A5}" type="slidenum">
              <a:rPr lang="en-GB" altLang="de-DE"/>
              <a:pPr/>
              <a:t>36</a:t>
            </a:fld>
            <a:endParaRPr lang="en-GB" altLang="de-DE"/>
          </a:p>
        </p:txBody>
      </p:sp>
      <p:sp>
        <p:nvSpPr>
          <p:cNvPr id="63495" name="Rettangolo 4"/>
          <p:cNvSpPr>
            <a:spLocks noChangeArrowheads="1"/>
          </p:cNvSpPr>
          <p:nvPr/>
        </p:nvSpPr>
        <p:spPr bwMode="auto">
          <a:xfrm>
            <a:off x="2171700" y="2671763"/>
            <a:ext cx="85232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2</a:t>
            </a:r>
            <a:r>
              <a:rPr lang="en-US" sz="3200" b="1" baseline="30000" dirty="0">
                <a:solidFill>
                  <a:srgbClr val="00B050"/>
                </a:solidFill>
              </a:rPr>
              <a:t>nd</a:t>
            </a:r>
            <a:r>
              <a:rPr lang="en-US" sz="3200" b="1" dirty="0">
                <a:solidFill>
                  <a:srgbClr val="00B050"/>
                </a:solidFill>
              </a:rPr>
              <a:t> International Bake Sale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Thursday, 25 October, 2018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8.00h – 14.00h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in front of Starbucks Coffee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    </a:t>
            </a:r>
          </a:p>
          <a:p>
            <a:endParaRPr lang="it-IT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6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2" y="1419225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6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/>
          <a:lstStyle/>
          <a:p>
            <a:r>
              <a:rPr lang="en-GB" altLang="sl-SI" b="1">
                <a:solidFill>
                  <a:schemeClr val="accent2"/>
                </a:solidFill>
              </a:rPr>
              <a:t>Coffee Break</a:t>
            </a:r>
            <a:br>
              <a:rPr lang="en-GB" altLang="sl-SI" sz="4000" b="1">
                <a:solidFill>
                  <a:schemeClr val="accent2"/>
                </a:solidFill>
              </a:rPr>
            </a:br>
            <a:r>
              <a:rPr lang="en-US" altLang="sl-SI" sz="4000" b="1"/>
              <a:t>15 min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CDBA-67DF-4409-954D-86ED01A5AE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2935-6E9C-4C4B-B236-0B2B1B9B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98E26B-40BA-4ACC-9D74-92F83BCDF27C}" type="slidenum">
              <a:rPr lang="en-GB" altLang="de-DE"/>
              <a:pPr/>
              <a:t>37</a:t>
            </a:fld>
            <a:endParaRPr lang="en-GB" altLang="de-DE"/>
          </a:p>
        </p:txBody>
      </p:sp>
      <p:pic>
        <p:nvPicPr>
          <p:cNvPr id="58374" name="Billede 4" descr="kaffekop2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3241675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441A4B7A-8DCA-4420-9631-0B0D302389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Tombola Update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Petra </a:t>
            </a:r>
            <a:r>
              <a:rPr lang="en-US" sz="2800" dirty="0" err="1">
                <a:solidFill>
                  <a:schemeClr val="accent2"/>
                </a:solidFill>
              </a:rPr>
              <a:t>Havrankova</a:t>
            </a:r>
            <a:r>
              <a:rPr lang="en-US" sz="2800" dirty="0">
                <a:solidFill>
                  <a:schemeClr val="accent2"/>
                </a:solidFill>
              </a:rPr>
              <a:t> – Tombola Coordinator</a:t>
            </a: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0ED7933-4E74-4724-8490-8856E5EF34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9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AD0AC0-D64E-455A-8B9F-2B88D867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59398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88888-38F9-424C-BFEF-5E02AA89D023}" type="slidenum">
              <a:rPr lang="en-GB" altLang="de-DE"/>
              <a:pPr/>
              <a:t>38</a:t>
            </a:fld>
            <a:endParaRPr lang="en-GB" altLang="de-DE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A45158-FB5B-47D4-B998-4BC6F2B40930}"/>
              </a:ext>
            </a:extLst>
          </p:cNvPr>
          <p:cNvSpPr txBox="1"/>
          <p:nvPr/>
        </p:nvSpPr>
        <p:spPr>
          <a:xfrm>
            <a:off x="1784350" y="1746250"/>
            <a:ext cx="85852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Tombola </a:t>
            </a:r>
            <a:r>
              <a:rPr lang="en-US" b="1" dirty="0"/>
              <a:t>Ticket</a:t>
            </a:r>
            <a:r>
              <a:rPr lang="cs-CZ" b="1" dirty="0"/>
              <a:t>s </a:t>
            </a:r>
            <a:r>
              <a:rPr lang="en-US" b="1" dirty="0"/>
              <a:t>Sale</a:t>
            </a:r>
            <a:r>
              <a:rPr lang="cs-CZ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Look Book</a:t>
            </a:r>
            <a:r>
              <a:rPr lang="cs-CZ"/>
              <a:t> -</a:t>
            </a:r>
            <a:r>
              <a:rPr lang="en-US"/>
              <a:t> </a:t>
            </a:r>
            <a:r>
              <a:rPr lang="en-US" dirty="0"/>
              <a:t>Prizes – Box 73, works well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en-US" b="1" dirty="0"/>
              <a:t>Distribution of tickets: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Need more tickets? Give me </a:t>
            </a:r>
            <a:r>
              <a:rPr lang="cs-CZ" dirty="0"/>
              <a:t>a call </a:t>
            </a:r>
            <a:r>
              <a:rPr lang="en-US" dirty="0"/>
              <a:t>or send me an</a:t>
            </a:r>
            <a:r>
              <a:rPr lang="cs-CZ" dirty="0"/>
              <a:t> email</a:t>
            </a:r>
            <a:endParaRPr lang="it-IT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ACTION: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As soon as you know the prize to be donated</a:t>
            </a:r>
            <a:r>
              <a:rPr lang="it-IT" dirty="0"/>
              <a:t>,</a:t>
            </a:r>
            <a:r>
              <a:rPr lang="cs-CZ" dirty="0"/>
              <a:t> please fill in the form „Prize List 2018“ and send it to Petra at </a:t>
            </a:r>
            <a:r>
              <a:rPr lang="cs-CZ" dirty="0">
                <a:hlinkClick r:id="rId3"/>
              </a:rPr>
              <a:t>tombola</a:t>
            </a:r>
            <a:r>
              <a:rPr lang="en-US" dirty="0">
                <a:hlinkClick r:id="rId3"/>
              </a:rPr>
              <a:t>@natocharitybazaar.org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Deadline: November </a:t>
            </a:r>
            <a:r>
              <a:rPr lang="cs-CZ" dirty="0"/>
              <a:t>15</a:t>
            </a:r>
            <a:r>
              <a:rPr lang="en-US" dirty="0"/>
              <a:t>     					</a:t>
            </a:r>
            <a:endParaRPr lang="cs-CZ" dirty="0"/>
          </a:p>
          <a:p>
            <a:pPr algn="ctr">
              <a:defRPr/>
            </a:pPr>
            <a:r>
              <a:rPr lang="en-US" b="1" dirty="0"/>
              <a:t>THANK YOU!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Other questions – please contact Petra via email or 0494 40 17 85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losione: 14 punte 5">
            <a:extLst>
              <a:ext uri="{FF2B5EF4-FFF2-40B4-BE49-F238E27FC236}">
                <a16:creationId xmlns:a16="http://schemas.microsoft.com/office/drawing/2014/main" id="{187C8112-C64F-4012-A6E6-C7B78307D01A}"/>
              </a:ext>
            </a:extLst>
          </p:cNvPr>
          <p:cNvSpPr/>
          <p:nvPr/>
        </p:nvSpPr>
        <p:spPr>
          <a:xfrm>
            <a:off x="7391400" y="2552700"/>
            <a:ext cx="942975" cy="73501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D06C04EE-539D-4C77-862C-EB3E56827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Teen Helpers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800" b="1" dirty="0">
                <a:solidFill>
                  <a:schemeClr val="accent2"/>
                </a:solidFill>
                <a:latin typeface="+mn-lt"/>
              </a:rPr>
              <a:t>        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Szabina </a:t>
            </a:r>
            <a:r>
              <a:rPr lang="en-US" sz="2800" dirty="0" err="1">
                <a:solidFill>
                  <a:schemeClr val="accent2"/>
                </a:solidFill>
              </a:rPr>
              <a:t>Baros</a:t>
            </a:r>
            <a:r>
              <a:rPr lang="en-US" sz="2800" dirty="0">
                <a:solidFill>
                  <a:schemeClr val="accent2"/>
                </a:solidFill>
              </a:rPr>
              <a:t> – Secretary, Teen Helper Coordinator</a:t>
            </a:r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1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cs-CZ">
                <a:solidFill>
                  <a:srgbClr val="898989"/>
                </a:solidFill>
              </a:rPr>
              <a:t>23 October 2018</a:t>
            </a:r>
            <a:endParaRPr lang="en-GB" altLang="cs-CZ">
              <a:solidFill>
                <a:srgbClr val="898989"/>
              </a:solidFill>
            </a:endParaRPr>
          </a:p>
        </p:txBody>
      </p:sp>
      <p:sp>
        <p:nvSpPr>
          <p:cNvPr id="65542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65543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4E048-1045-417D-B2F7-DE8C3ED92274}" type="slidenum">
              <a:rPr lang="en-GB" altLang="de-DE"/>
              <a:pPr/>
              <a:t>39</a:t>
            </a:fld>
            <a:endParaRPr lang="en-GB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1AB53C-F66D-491C-867E-E09E3544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193925"/>
            <a:ext cx="655161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65" name="Textfeld 3">
            <a:extLst>
              <a:ext uri="{FF2B5EF4-FFF2-40B4-BE49-F238E27FC236}">
                <a16:creationId xmlns:a16="http://schemas.microsoft.com/office/drawing/2014/main" id="{32F6E4AD-708A-42B2-A33C-9B4AF66E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1649413"/>
            <a:ext cx="5370513" cy="353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3200" dirty="0" err="1"/>
              <a:t>We</a:t>
            </a:r>
            <a:r>
              <a:rPr lang="de-DE" altLang="de-DE" sz="3200" dirty="0"/>
              <a:t> </a:t>
            </a:r>
            <a:r>
              <a:rPr lang="de-DE" altLang="de-DE" sz="3200" dirty="0" err="1"/>
              <a:t>seek</a:t>
            </a:r>
            <a:r>
              <a:rPr lang="de-DE" altLang="de-DE" sz="3200" dirty="0"/>
              <a:t> </a:t>
            </a:r>
            <a:r>
              <a:rPr lang="de-DE" altLang="de-DE" sz="3200" dirty="0" err="1"/>
              <a:t>altogether</a:t>
            </a:r>
            <a:r>
              <a:rPr lang="de-DE" altLang="de-DE" sz="3200" dirty="0"/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3200" b="1" dirty="0">
                <a:solidFill>
                  <a:srgbClr val="C00000"/>
                </a:solidFill>
              </a:rPr>
              <a:t>25</a:t>
            </a:r>
            <a:r>
              <a:rPr lang="de-DE" altLang="de-DE" sz="3200" dirty="0"/>
              <a:t> Teen Helpers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3200" dirty="0"/>
              <a:t>Areas:</a:t>
            </a:r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sz="3200" dirty="0"/>
              <a:t>Restaurant</a:t>
            </a:r>
          </a:p>
          <a:p>
            <a:pPr marL="457200" indent="-457200"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sz="3200" dirty="0"/>
              <a:t>Tombola</a:t>
            </a:r>
          </a:p>
        </p:txBody>
      </p:sp>
      <p:pic>
        <p:nvPicPr>
          <p:cNvPr id="65546" name="Immagine 10"/>
          <p:cNvPicPr>
            <a:picLocks noChangeAspect="1" noChangeArrowheads="1"/>
          </p:cNvPicPr>
          <p:nvPr/>
        </p:nvPicPr>
        <p:blipFill>
          <a:blip r:embed="rId3" cstate="print"/>
          <a:srcRect l="33894" t="12650" r="34087" b="7314"/>
          <a:stretch>
            <a:fillRect/>
          </a:stretch>
        </p:blipFill>
        <p:spPr bwMode="auto">
          <a:xfrm>
            <a:off x="2162175" y="1231900"/>
            <a:ext cx="390525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1CDD607A-DDE0-47B4-AFF7-717AC2550E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Farewell to Members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Serge </a:t>
            </a:r>
            <a:r>
              <a:rPr lang="en-US" sz="2800" dirty="0" err="1">
                <a:solidFill>
                  <a:schemeClr val="accent2"/>
                </a:solidFill>
              </a:rPr>
              <a:t>Devynck</a:t>
            </a:r>
            <a:r>
              <a:rPr lang="en-US" sz="2800" dirty="0">
                <a:solidFill>
                  <a:schemeClr val="accent2"/>
                </a:solidFill>
              </a:rPr>
              <a:t> - President</a:t>
            </a: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4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de-DE">
                <a:solidFill>
                  <a:srgbClr val="898989"/>
                </a:solidFill>
              </a:rPr>
              <a:t>23 October 2018</a:t>
            </a:r>
            <a:endParaRPr lang="en-GB" altLang="de-DE">
              <a:solidFill>
                <a:srgbClr val="898989"/>
              </a:solidFill>
            </a:endParaRPr>
          </a:p>
        </p:txBody>
      </p:sp>
      <p:sp>
        <p:nvSpPr>
          <p:cNvPr id="10245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1024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56E2F-0078-41CC-A75E-A9DCA2B13D2F}" type="slidenum">
              <a:rPr lang="en-GB" altLang="de-DE"/>
              <a:pPr/>
              <a:t>4</a:t>
            </a:fld>
            <a:endParaRPr lang="en-GB" altLang="de-DE"/>
          </a:p>
        </p:txBody>
      </p:sp>
      <p:sp>
        <p:nvSpPr>
          <p:cNvPr id="10247" name="Rettangolo 7"/>
          <p:cNvSpPr>
            <a:spLocks noChangeArrowheads="1"/>
          </p:cNvSpPr>
          <p:nvPr/>
        </p:nvSpPr>
        <p:spPr bwMode="auto">
          <a:xfrm>
            <a:off x="1989138" y="1827213"/>
            <a:ext cx="85232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Anu Kalju (Estonia) </a:t>
            </a:r>
          </a:p>
          <a:p>
            <a:pPr algn="ctr"/>
            <a:r>
              <a:rPr lang="it-IT" altLang="it-IT" sz="24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Ene Lehiste</a:t>
            </a:r>
            <a:r>
              <a:rPr lang="it-IT" altLang="it-IT" sz="2400">
                <a:latin typeface="Arial" pitchFamily="34" charset="0"/>
                <a:cs typeface="Arial" pitchFamily="34" charset="0"/>
                <a:sym typeface="Arial" pitchFamily="34" charset="0"/>
              </a:rPr>
              <a:t> (Estonia)</a:t>
            </a:r>
          </a:p>
          <a:p>
            <a:pPr algn="ctr"/>
            <a:r>
              <a:rPr lang="it-IT" altLang="it-IT" sz="2400">
                <a:latin typeface="Arial" pitchFamily="34" charset="0"/>
                <a:cs typeface="Arial" pitchFamily="34" charset="0"/>
                <a:sym typeface="Arial" pitchFamily="34" charset="0"/>
              </a:rPr>
              <a:t>Astrid Varenholz (Germany)</a:t>
            </a:r>
          </a:p>
          <a:p>
            <a:pPr algn="ctr"/>
            <a:r>
              <a:rPr lang="it-IT" altLang="it-IT" sz="2400">
                <a:latin typeface="Arial" pitchFamily="34" charset="0"/>
                <a:cs typeface="Arial" pitchFamily="34" charset="0"/>
                <a:sym typeface="Arial" pitchFamily="34" charset="0"/>
              </a:rPr>
              <a:t>Eleni Zachariadi (Greece)</a:t>
            </a:r>
          </a:p>
          <a:p>
            <a:pPr algn="ctr"/>
            <a:r>
              <a:rPr lang="it-IT" altLang="it-IT" sz="2400">
                <a:latin typeface="Arial" pitchFamily="34" charset="0"/>
                <a:cs typeface="Arial" pitchFamily="34" charset="0"/>
                <a:sym typeface="Arial" pitchFamily="34" charset="0"/>
              </a:rPr>
              <a:t>Aurelia Sikorska (Poland)</a:t>
            </a:r>
            <a:br>
              <a:rPr lang="it-IT" altLang="it-IT" sz="2400"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it-IT" altLang="it-IT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06C04EE-539D-4C77-862C-EB3E56827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Teen Helpers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800" b="1" dirty="0">
                <a:solidFill>
                  <a:schemeClr val="accent2"/>
                </a:solidFill>
                <a:latin typeface="+mn-lt"/>
              </a:rPr>
              <a:t>        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Szabina </a:t>
            </a:r>
            <a:r>
              <a:rPr lang="en-US" sz="2800" dirty="0" err="1">
                <a:solidFill>
                  <a:schemeClr val="accent2"/>
                </a:solidFill>
              </a:rPr>
              <a:t>Baros</a:t>
            </a:r>
            <a:r>
              <a:rPr lang="en-US" sz="2800" dirty="0">
                <a:solidFill>
                  <a:schemeClr val="accent2"/>
                </a:solidFill>
              </a:rPr>
              <a:t> – Secretary, Teen Helper Coordinator</a:t>
            </a:r>
          </a:p>
        </p:txBody>
      </p:sp>
      <p:sp>
        <p:nvSpPr>
          <p:cNvPr id="67587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588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cs-CZ">
                <a:solidFill>
                  <a:srgbClr val="898989"/>
                </a:solidFill>
              </a:rPr>
              <a:t>23 October 2018</a:t>
            </a:r>
            <a:endParaRPr lang="en-GB" altLang="cs-CZ">
              <a:solidFill>
                <a:srgbClr val="898989"/>
              </a:solidFill>
            </a:endParaRPr>
          </a:p>
        </p:txBody>
      </p:sp>
      <p:sp>
        <p:nvSpPr>
          <p:cNvPr id="67589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67590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0D8FE-7226-4FBB-B3D0-A372CC4B39A8}" type="slidenum">
              <a:rPr lang="en-GB" altLang="de-DE"/>
              <a:pPr/>
              <a:t>40</a:t>
            </a:fld>
            <a:endParaRPr lang="en-GB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1AB53C-F66D-491C-867E-E09E3544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193925"/>
            <a:ext cx="655161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65" name="Textfeld 3">
            <a:extLst>
              <a:ext uri="{FF2B5EF4-FFF2-40B4-BE49-F238E27FC236}">
                <a16:creationId xmlns:a16="http://schemas.microsoft.com/office/drawing/2014/main" id="{32F6E4AD-708A-42B2-A33C-9B4AF66E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276350"/>
            <a:ext cx="104584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They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choose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work</a:t>
            </a:r>
            <a:r>
              <a:rPr lang="de-DE" altLang="de-DE" dirty="0"/>
              <a:t> on Saturday </a:t>
            </a:r>
            <a:r>
              <a:rPr lang="de-DE" altLang="de-DE" dirty="0" err="1"/>
              <a:t>or</a:t>
            </a:r>
            <a:r>
              <a:rPr lang="de-DE" altLang="de-DE" dirty="0"/>
              <a:t> Sunday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Shifts</a:t>
            </a:r>
            <a:r>
              <a:rPr lang="de-DE" altLang="de-DE" dirty="0"/>
              <a:t> (3-4 h)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/>
              <a:t>Min 13 </a:t>
            </a:r>
            <a:r>
              <a:rPr lang="de-DE" altLang="de-DE" dirty="0" err="1"/>
              <a:t>years</a:t>
            </a:r>
            <a:r>
              <a:rPr lang="de-DE" altLang="de-DE" dirty="0"/>
              <a:t> </a:t>
            </a:r>
            <a:r>
              <a:rPr lang="de-DE" altLang="de-DE" dirty="0" err="1"/>
              <a:t>old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Wear</a:t>
            </a:r>
            <a:r>
              <a:rPr lang="de-DE" altLang="de-DE" dirty="0"/>
              <a:t> a </a:t>
            </a:r>
            <a:r>
              <a:rPr lang="de-DE" altLang="de-DE" dirty="0" err="1"/>
              <a:t>white</a:t>
            </a:r>
            <a:r>
              <a:rPr lang="de-DE" altLang="de-DE" dirty="0"/>
              <a:t> </a:t>
            </a:r>
            <a:r>
              <a:rPr lang="de-DE" altLang="de-DE" dirty="0" err="1"/>
              <a:t>T-shirt</a:t>
            </a:r>
            <a:r>
              <a:rPr lang="de-DE" altLang="de-DE" dirty="0"/>
              <a:t>,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provide</a:t>
            </a:r>
            <a:r>
              <a:rPr lang="de-DE" altLang="de-DE" dirty="0"/>
              <a:t> a </a:t>
            </a:r>
            <a:r>
              <a:rPr lang="de-DE" altLang="de-DE" dirty="0" err="1"/>
              <a:t>name</a:t>
            </a:r>
            <a:r>
              <a:rPr lang="de-DE" altLang="de-DE" dirty="0"/>
              <a:t> </a:t>
            </a:r>
            <a:r>
              <a:rPr lang="de-DE" altLang="de-DE" dirty="0" err="1"/>
              <a:t>badge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/>
              <a:t>Food </a:t>
            </a:r>
            <a:r>
              <a:rPr lang="de-DE" altLang="de-DE" dirty="0" err="1"/>
              <a:t>vouchers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Certificate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de-DE" altLang="de-DE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dirty="0" err="1">
                <a:solidFill>
                  <a:srgbClr val="C00000"/>
                </a:solidFill>
              </a:rPr>
              <a:t>If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your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kids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are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interested</a:t>
            </a:r>
            <a:r>
              <a:rPr lang="de-DE" altLang="de-DE" sz="2400" dirty="0">
                <a:solidFill>
                  <a:srgbClr val="C00000"/>
                </a:solidFill>
              </a:rPr>
              <a:t>, </a:t>
            </a:r>
            <a:r>
              <a:rPr lang="de-DE" altLang="de-DE" sz="2400" dirty="0" err="1">
                <a:solidFill>
                  <a:srgbClr val="C00000"/>
                </a:solidFill>
              </a:rPr>
              <a:t>please</a:t>
            </a:r>
            <a:r>
              <a:rPr lang="de-DE" altLang="de-DE" sz="2400" dirty="0">
                <a:solidFill>
                  <a:srgbClr val="C00000"/>
                </a:solidFill>
              </a:rPr>
              <a:t> send an </a:t>
            </a:r>
            <a:r>
              <a:rPr lang="de-DE" altLang="de-DE" sz="2400" dirty="0" err="1">
                <a:solidFill>
                  <a:srgbClr val="C00000"/>
                </a:solidFill>
              </a:rPr>
              <a:t>e-mail</a:t>
            </a:r>
            <a:r>
              <a:rPr lang="de-DE" altLang="de-DE" sz="2400" dirty="0">
                <a:solidFill>
                  <a:srgbClr val="C00000"/>
                </a:solidFill>
              </a:rPr>
              <a:t> ASAP, but </a:t>
            </a:r>
            <a:r>
              <a:rPr lang="de-DE" altLang="de-DE" sz="2400" dirty="0" err="1">
                <a:solidFill>
                  <a:srgbClr val="C00000"/>
                </a:solidFill>
              </a:rPr>
              <a:t>max</a:t>
            </a:r>
            <a:r>
              <a:rPr lang="de-DE" altLang="de-DE" sz="2400" dirty="0">
                <a:solidFill>
                  <a:srgbClr val="C00000"/>
                </a:solidFill>
              </a:rPr>
              <a:t> 2 November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dirty="0" err="1">
                <a:solidFill>
                  <a:srgbClr val="C00000"/>
                </a:solidFill>
              </a:rPr>
              <a:t>to</a:t>
            </a:r>
            <a:r>
              <a:rPr lang="de-DE" altLang="de-DE" sz="2400" dirty="0">
                <a:solidFill>
                  <a:srgbClr val="C00000"/>
                </a:solidFill>
              </a:rPr>
              <a:t> secretary@natocharitybazaar.org  </a:t>
            </a:r>
            <a:r>
              <a:rPr lang="de-DE" altLang="de-DE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400" dirty="0">
                <a:solidFill>
                  <a:srgbClr val="C00000"/>
                </a:solidFill>
              </a:rPr>
              <a:t>  </a:t>
            </a:r>
            <a:r>
              <a:rPr lang="de-DE" altLang="de-DE" sz="2400" dirty="0" err="1">
                <a:solidFill>
                  <a:srgbClr val="C00000"/>
                </a:solidFill>
              </a:rPr>
              <a:t>they</a:t>
            </a:r>
            <a:r>
              <a:rPr lang="de-DE" altLang="de-DE" sz="2400" dirty="0">
                <a:solidFill>
                  <a:srgbClr val="C00000"/>
                </a:solidFill>
              </a:rPr>
              <a:t> will </a:t>
            </a:r>
            <a:r>
              <a:rPr lang="de-DE" altLang="de-DE" sz="2400" dirty="0" err="1">
                <a:solidFill>
                  <a:srgbClr val="C00000"/>
                </a:solidFill>
              </a:rPr>
              <a:t>receive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detailed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info</a:t>
            </a:r>
            <a:r>
              <a:rPr lang="de-DE" altLang="de-DE" sz="2400" dirty="0">
                <a:solidFill>
                  <a:srgbClr val="C00000"/>
                </a:solidFill>
              </a:rPr>
              <a:t> in </a:t>
            </a:r>
            <a:r>
              <a:rPr lang="de-DE" altLang="de-DE" sz="2400" dirty="0" err="1">
                <a:solidFill>
                  <a:srgbClr val="C00000"/>
                </a:solidFill>
              </a:rPr>
              <a:t>reply</a:t>
            </a:r>
            <a:endParaRPr lang="de-DE" altLang="de-DE" sz="24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</p:txBody>
      </p:sp>
      <p:pic>
        <p:nvPicPr>
          <p:cNvPr id="86018" name="Picture 2" descr="KÃ©ptalÃ¡lat a kÃ¶vetkezÅre: âteenagers volunteeringâ">
            <a:extLst>
              <a:ext uri="{FF2B5EF4-FFF2-40B4-BE49-F238E27FC236}">
                <a16:creationId xmlns:a16="http://schemas.microsoft.com/office/drawing/2014/main" id="{04A41AA5-4E59-4F9C-9794-9AD1DB39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32431"/>
          <a:stretch/>
        </p:blipFill>
        <p:spPr bwMode="auto">
          <a:xfrm>
            <a:off x="9903476" y="1174750"/>
            <a:ext cx="1935278" cy="214614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06C04EE-539D-4C77-862C-EB3E56827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Teen Helpers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800" b="1" dirty="0">
                <a:solidFill>
                  <a:schemeClr val="accent2"/>
                </a:solidFill>
                <a:latin typeface="+mn-lt"/>
              </a:rPr>
              <a:t>        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Szabina </a:t>
            </a:r>
            <a:r>
              <a:rPr lang="en-US" sz="2800" dirty="0" err="1">
                <a:solidFill>
                  <a:schemeClr val="accent2"/>
                </a:solidFill>
              </a:rPr>
              <a:t>Baros</a:t>
            </a:r>
            <a:r>
              <a:rPr lang="en-US" sz="2800" dirty="0">
                <a:solidFill>
                  <a:schemeClr val="accent2"/>
                </a:solidFill>
              </a:rPr>
              <a:t> – Secretary, Teen Helper Coordinator</a:t>
            </a:r>
          </a:p>
        </p:txBody>
      </p:sp>
      <p:sp>
        <p:nvSpPr>
          <p:cNvPr id="69635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36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cs-CZ">
                <a:solidFill>
                  <a:srgbClr val="898989"/>
                </a:solidFill>
              </a:rPr>
              <a:t>23 October 2018</a:t>
            </a:r>
            <a:endParaRPr lang="en-GB" altLang="cs-CZ">
              <a:solidFill>
                <a:srgbClr val="898989"/>
              </a:solidFill>
            </a:endParaRPr>
          </a:p>
        </p:txBody>
      </p:sp>
      <p:sp>
        <p:nvSpPr>
          <p:cNvPr id="69637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69638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82C682-1A77-42EE-849F-A0FA39DE5904}" type="slidenum">
              <a:rPr lang="en-GB" altLang="de-DE"/>
              <a:pPr/>
              <a:t>41</a:t>
            </a:fld>
            <a:endParaRPr lang="en-GB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1AB53C-F66D-491C-867E-E09E3544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193925"/>
            <a:ext cx="655161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65" name="Textfeld 3">
            <a:extLst>
              <a:ext uri="{FF2B5EF4-FFF2-40B4-BE49-F238E27FC236}">
                <a16:creationId xmlns:a16="http://schemas.microsoft.com/office/drawing/2014/main" id="{32F6E4AD-708A-42B2-A33C-9B4AF66E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276350"/>
            <a:ext cx="104584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dirty="0"/>
              <a:t>	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seek</a:t>
            </a:r>
            <a:r>
              <a:rPr lang="de-DE" altLang="de-DE" dirty="0"/>
              <a:t> Entertainment </a:t>
            </a:r>
            <a:r>
              <a:rPr lang="de-DE" altLang="de-DE" dirty="0" err="1"/>
              <a:t>Coordinators</a:t>
            </a:r>
            <a:endParaRPr lang="de-DE" altLang="de-DE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Announcing</a:t>
            </a:r>
            <a:r>
              <a:rPr lang="de-DE" altLang="de-DE" dirty="0"/>
              <a:t> </a:t>
            </a:r>
            <a:r>
              <a:rPr lang="de-DE" altLang="de-DE" dirty="0" err="1"/>
              <a:t>performers</a:t>
            </a:r>
            <a:r>
              <a:rPr lang="de-DE" altLang="de-DE" dirty="0"/>
              <a:t>, </a:t>
            </a:r>
            <a:r>
              <a:rPr lang="de-DE" altLang="de-DE" dirty="0" err="1"/>
              <a:t>managing</a:t>
            </a:r>
            <a:r>
              <a:rPr lang="de-DE" altLang="de-DE" dirty="0"/>
              <a:t> </a:t>
            </a:r>
            <a:r>
              <a:rPr lang="de-DE" altLang="de-DE" dirty="0" err="1"/>
              <a:t>sound</a:t>
            </a:r>
            <a:r>
              <a:rPr lang="de-DE" altLang="de-DE" dirty="0"/>
              <a:t> </a:t>
            </a:r>
            <a:r>
              <a:rPr lang="de-DE" altLang="de-DE" dirty="0" err="1"/>
              <a:t>system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Older</a:t>
            </a:r>
            <a:r>
              <a:rPr lang="de-DE" altLang="de-DE" dirty="0"/>
              <a:t> </a:t>
            </a:r>
            <a:r>
              <a:rPr lang="de-DE" altLang="de-DE" dirty="0" err="1"/>
              <a:t>teenager</a:t>
            </a:r>
            <a:r>
              <a:rPr lang="de-DE" altLang="de-DE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adult, </a:t>
            </a:r>
            <a:r>
              <a:rPr lang="de-DE" altLang="de-DE" dirty="0" err="1"/>
              <a:t>spouse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/>
              <a:t>Technical </a:t>
            </a:r>
            <a:r>
              <a:rPr lang="de-DE" altLang="de-DE" dirty="0" err="1"/>
              <a:t>experience</a:t>
            </a:r>
            <a:r>
              <a:rPr lang="de-DE" altLang="de-DE" dirty="0"/>
              <a:t> in </a:t>
            </a:r>
            <a:r>
              <a:rPr lang="de-DE" altLang="de-DE" dirty="0" err="1"/>
              <a:t>use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microfon</a:t>
            </a:r>
            <a:r>
              <a:rPr lang="de-DE" altLang="de-DE" dirty="0"/>
              <a:t> / </a:t>
            </a:r>
            <a:r>
              <a:rPr lang="de-DE" altLang="de-DE" dirty="0" err="1"/>
              <a:t>sound</a:t>
            </a:r>
            <a:r>
              <a:rPr lang="de-DE" altLang="de-DE" dirty="0"/>
              <a:t> </a:t>
            </a:r>
            <a:r>
              <a:rPr lang="de-DE" altLang="de-DE" dirty="0" err="1"/>
              <a:t>engineering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Experienced</a:t>
            </a:r>
            <a:r>
              <a:rPr lang="de-DE" altLang="de-DE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comfortable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speak</a:t>
            </a:r>
            <a:r>
              <a:rPr lang="de-DE" altLang="de-DE" dirty="0"/>
              <a:t> on </a:t>
            </a:r>
            <a:r>
              <a:rPr lang="de-DE" altLang="de-DE" dirty="0" err="1"/>
              <a:t>stage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/>
              <a:t>Sunday </a:t>
            </a:r>
            <a:r>
              <a:rPr lang="de-DE" altLang="de-DE" dirty="0" err="1"/>
              <a:t>only</a:t>
            </a:r>
            <a:endParaRPr lang="de-DE" altLang="de-DE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altLang="de-DE" dirty="0" err="1"/>
              <a:t>Shifts</a:t>
            </a:r>
            <a:endParaRPr lang="de-DE" altLang="de-DE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dirty="0" err="1">
                <a:solidFill>
                  <a:srgbClr val="C00000"/>
                </a:solidFill>
              </a:rPr>
              <a:t>If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interested</a:t>
            </a:r>
            <a:r>
              <a:rPr lang="de-DE" altLang="de-DE" sz="2400" dirty="0">
                <a:solidFill>
                  <a:srgbClr val="C00000"/>
                </a:solidFill>
              </a:rPr>
              <a:t>, </a:t>
            </a:r>
            <a:r>
              <a:rPr lang="de-DE" altLang="de-DE" sz="2400" dirty="0" err="1">
                <a:solidFill>
                  <a:srgbClr val="C00000"/>
                </a:solidFill>
              </a:rPr>
              <a:t>please</a:t>
            </a:r>
            <a:r>
              <a:rPr lang="de-DE" altLang="de-DE" sz="2400" dirty="0">
                <a:solidFill>
                  <a:srgbClr val="C00000"/>
                </a:solidFill>
              </a:rPr>
              <a:t> send an </a:t>
            </a:r>
            <a:r>
              <a:rPr lang="de-DE" altLang="de-DE" sz="2400" dirty="0" err="1">
                <a:solidFill>
                  <a:srgbClr val="C00000"/>
                </a:solidFill>
              </a:rPr>
              <a:t>e-mail</a:t>
            </a:r>
            <a:r>
              <a:rPr lang="de-DE" altLang="de-DE" sz="2400" dirty="0">
                <a:solidFill>
                  <a:srgbClr val="C00000"/>
                </a:solidFill>
              </a:rPr>
              <a:t> ASAP, but </a:t>
            </a:r>
            <a:r>
              <a:rPr lang="de-DE" altLang="de-DE" sz="2400" dirty="0" err="1">
                <a:solidFill>
                  <a:srgbClr val="C00000"/>
                </a:solidFill>
              </a:rPr>
              <a:t>max</a:t>
            </a:r>
            <a:r>
              <a:rPr lang="de-DE" altLang="de-DE" sz="2400" dirty="0">
                <a:solidFill>
                  <a:srgbClr val="C00000"/>
                </a:solidFill>
              </a:rPr>
              <a:t> 2 November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dirty="0" err="1">
                <a:solidFill>
                  <a:srgbClr val="C00000"/>
                </a:solidFill>
              </a:rPr>
              <a:t>to</a:t>
            </a:r>
            <a:r>
              <a:rPr lang="de-DE" altLang="de-DE" sz="2400" dirty="0">
                <a:solidFill>
                  <a:srgbClr val="C00000"/>
                </a:solidFill>
              </a:rPr>
              <a:t> secretary@natocharitybazaar.org  </a:t>
            </a:r>
            <a:r>
              <a:rPr lang="de-DE" altLang="de-DE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400" dirty="0">
                <a:solidFill>
                  <a:srgbClr val="C00000"/>
                </a:solidFill>
              </a:rPr>
              <a:t>  </a:t>
            </a:r>
            <a:r>
              <a:rPr lang="de-DE" altLang="de-DE" sz="2400" dirty="0" err="1">
                <a:solidFill>
                  <a:srgbClr val="C00000"/>
                </a:solidFill>
              </a:rPr>
              <a:t>they</a:t>
            </a:r>
            <a:r>
              <a:rPr lang="de-DE" altLang="de-DE" sz="2400" dirty="0">
                <a:solidFill>
                  <a:srgbClr val="C00000"/>
                </a:solidFill>
              </a:rPr>
              <a:t> will </a:t>
            </a:r>
            <a:r>
              <a:rPr lang="de-DE" altLang="de-DE" sz="2400" dirty="0" err="1">
                <a:solidFill>
                  <a:srgbClr val="C00000"/>
                </a:solidFill>
              </a:rPr>
              <a:t>receive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detailed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info</a:t>
            </a:r>
            <a:r>
              <a:rPr lang="de-DE" altLang="de-DE" sz="2400" dirty="0">
                <a:solidFill>
                  <a:srgbClr val="C00000"/>
                </a:solidFill>
              </a:rPr>
              <a:t> in </a:t>
            </a:r>
            <a:r>
              <a:rPr lang="de-DE" altLang="de-DE" sz="2400" dirty="0" err="1">
                <a:solidFill>
                  <a:srgbClr val="C00000"/>
                </a:solidFill>
              </a:rPr>
              <a:t>reply</a:t>
            </a:r>
            <a:endParaRPr lang="de-DE" altLang="de-DE" sz="24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3200" dirty="0"/>
          </a:p>
        </p:txBody>
      </p:sp>
      <p:pic>
        <p:nvPicPr>
          <p:cNvPr id="69641" name="Picture 2" descr="KÃ©ptalÃ¡lat a kÃ¶vetkezÅre: âmikrofon rajz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2813" y="13779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7DCC2CF-7081-4DFB-9AF4-F5694FEF9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168275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Treasury Update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Sandra Santos – Treasurer</a:t>
            </a:r>
          </a:p>
        </p:txBody>
      </p:sp>
      <p:sp>
        <p:nvSpPr>
          <p:cNvPr id="7168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168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2D3774-E41D-4979-BDE7-DCB6AC66A54D}" type="slidenum">
              <a:rPr lang="en-GB" altLang="de-DE"/>
              <a:pPr/>
              <a:t>42</a:t>
            </a:fld>
            <a:endParaRPr lang="en-GB" altLang="de-DE"/>
          </a:p>
        </p:txBody>
      </p:sp>
      <p:sp>
        <p:nvSpPr>
          <p:cNvPr id="71687" name="Text Box 1"/>
          <p:cNvSpPr txBox="1">
            <a:spLocks noChangeArrowheads="1"/>
          </p:cNvSpPr>
          <p:nvPr/>
        </p:nvSpPr>
        <p:spPr bwMode="auto">
          <a:xfrm>
            <a:off x="1165225" y="1998663"/>
            <a:ext cx="9861550" cy="312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 algn="ctr" eaLnBrk="1" hangingPunct="1">
              <a:spcBef>
                <a:spcPts val="1200"/>
              </a:spcBef>
              <a:buClr>
                <a:srgbClr val="000080"/>
              </a:buClr>
              <a:buFont typeface="Arial" pitchFamily="34" charset="0"/>
              <a:buChar char="-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fr-FR" sz="4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Treasurer update</a:t>
            </a:r>
          </a:p>
          <a:p>
            <a:pPr marL="457200" indent="-457200" algn="ctr" eaLnBrk="1" hangingPunct="1">
              <a:spcAft>
                <a:spcPts val="600"/>
              </a:spcAft>
              <a:buClr>
                <a:srgbClr val="000080"/>
              </a:buClr>
              <a:buFont typeface="Arial" pitchFamily="34" charset="0"/>
              <a:buChar char="-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altLang="fr-FR" sz="4800" b="1">
              <a:solidFill>
                <a:srgbClr val="000080"/>
              </a:solidFill>
              <a:latin typeface="Arial" pitchFamily="34" charset="0"/>
              <a:ea typeface="ＭＳ Ｐゴシック" pitchFamily="34" charset="-128"/>
            </a:endParaRPr>
          </a:p>
          <a:p>
            <a:pPr marL="457200" indent="-457200" algn="ctr" eaLnBrk="1" hangingPunct="1">
              <a:buClr>
                <a:srgbClr val="000080"/>
              </a:buClr>
              <a:buFont typeface="Arial" pitchFamily="34" charset="0"/>
              <a:buChar char="-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fr-FR" sz="4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How to transfer funds into the NCB account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7DCC2CF-7081-4DFB-9AF4-F5694FEF9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168275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Treasury Update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Sandra Santos – Treasurer</a:t>
            </a:r>
          </a:p>
        </p:txBody>
      </p:sp>
      <p:sp>
        <p:nvSpPr>
          <p:cNvPr id="73731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3734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A6F15-D383-4F86-A3C8-33C56E960387}" type="slidenum">
              <a:rPr lang="en-GB" altLang="de-DE"/>
              <a:pPr/>
              <a:t>43</a:t>
            </a:fld>
            <a:endParaRPr lang="en-GB" altLang="de-DE"/>
          </a:p>
        </p:txBody>
      </p:sp>
      <p:sp>
        <p:nvSpPr>
          <p:cNvPr id="73735" name="Retângulo 3"/>
          <p:cNvSpPr>
            <a:spLocks noChangeArrowheads="1"/>
          </p:cNvSpPr>
          <p:nvPr/>
        </p:nvSpPr>
        <p:spPr bwMode="auto">
          <a:xfrm>
            <a:off x="4181475" y="1455738"/>
            <a:ext cx="473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rgbClr val="00008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PT" altLang="it-IT"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CONTRIBUTION 2018</a:t>
            </a:r>
          </a:p>
        </p:txBody>
      </p:sp>
      <p:sp>
        <p:nvSpPr>
          <p:cNvPr id="73736" name="CaixaDeTexto 4"/>
          <p:cNvSpPr txBox="1">
            <a:spLocks noChangeArrowheads="1"/>
          </p:cNvSpPr>
          <p:nvPr/>
        </p:nvSpPr>
        <p:spPr bwMode="auto">
          <a:xfrm>
            <a:off x="6467475" y="2597150"/>
            <a:ext cx="411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3200" b="1">
                <a:solidFill>
                  <a:srgbClr val="FF0000"/>
                </a:solidFill>
              </a:rPr>
              <a:t>Bake Sale         €1.424</a:t>
            </a:r>
          </a:p>
          <a:p>
            <a:r>
              <a:rPr lang="pt-PT" altLang="pt-PT" sz="3200" b="1">
                <a:solidFill>
                  <a:srgbClr val="FF0000"/>
                </a:solidFill>
              </a:rPr>
              <a:t>Others                    €32 </a:t>
            </a:r>
          </a:p>
        </p:txBody>
      </p:sp>
      <p:sp>
        <p:nvSpPr>
          <p:cNvPr id="73737" name="CaixaDeTexto 5"/>
          <p:cNvSpPr txBox="1">
            <a:spLocks noChangeArrowheads="1"/>
          </p:cNvSpPr>
          <p:nvPr/>
        </p:nvSpPr>
        <p:spPr bwMode="auto">
          <a:xfrm>
            <a:off x="1550988" y="4678363"/>
            <a:ext cx="45450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rgbClr val="00008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PT" altLang="it-IT"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1.456 EUROS</a:t>
            </a:r>
          </a:p>
          <a:p>
            <a:pPr algn="ctr" eaLnBrk="1" hangingPunct="1">
              <a:spcBef>
                <a:spcPts val="1200"/>
              </a:spcBef>
              <a:buClr>
                <a:srgbClr val="00008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PT" altLang="it-IT" sz="20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On 19 October</a:t>
            </a:r>
          </a:p>
        </p:txBody>
      </p:sp>
      <p:pic>
        <p:nvPicPr>
          <p:cNvPr id="73738" name="Imagem 6"/>
          <p:cNvPicPr>
            <a:picLocks noChangeAspect="1" noChangeArrowheads="1"/>
          </p:cNvPicPr>
          <p:nvPr/>
        </p:nvPicPr>
        <p:blipFill>
          <a:blip r:embed="rId3" cstate="print"/>
          <a:srcRect l="26590" r="28809"/>
          <a:stretch>
            <a:fillRect/>
          </a:stretch>
        </p:blipFill>
        <p:spPr bwMode="auto">
          <a:xfrm>
            <a:off x="7540625" y="3859213"/>
            <a:ext cx="16240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3" descr="Resultado de imagem para money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987550"/>
            <a:ext cx="2325688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7DCC2CF-7081-4DFB-9AF4-F5694FEF9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5750" y="23971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>
                <a:latin typeface="+mn-lt"/>
              </a:rPr>
              <a:t>Transfer funds into the NCB account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Sandra Santos – Treasurer</a:t>
            </a:r>
          </a:p>
        </p:txBody>
      </p:sp>
      <p:sp>
        <p:nvSpPr>
          <p:cNvPr id="75779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5782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5BE0EC-D13F-43C3-8FAC-C8CD1C536DB9}" type="slidenum">
              <a:rPr lang="en-GB" altLang="de-DE"/>
              <a:pPr/>
              <a:t>44</a:t>
            </a:fld>
            <a:endParaRPr lang="en-GB" altLang="de-DE"/>
          </a:p>
        </p:txBody>
      </p:sp>
      <p:sp>
        <p:nvSpPr>
          <p:cNvPr id="75783" name="Text Box 1"/>
          <p:cNvSpPr txBox="1">
            <a:spLocks noChangeArrowheads="1"/>
          </p:cNvSpPr>
          <p:nvPr/>
        </p:nvSpPr>
        <p:spPr bwMode="auto">
          <a:xfrm>
            <a:off x="1711325" y="1511300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Bazaar funds transfer instructions</a:t>
            </a:r>
          </a:p>
        </p:txBody>
      </p:sp>
      <p:pic>
        <p:nvPicPr>
          <p:cNvPr id="75784" name="Picture 2" descr="Resultado de imagem para 3 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963" y="2628900"/>
            <a:ext cx="47291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7829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5053D2-D38C-4782-88FC-2D3F7B3F0A12}" type="slidenum">
              <a:rPr lang="en-GB" altLang="de-DE"/>
              <a:pPr/>
              <a:t>45</a:t>
            </a:fld>
            <a:endParaRPr lang="en-GB" altLang="de-DE"/>
          </a:p>
        </p:txBody>
      </p:sp>
      <p:sp>
        <p:nvSpPr>
          <p:cNvPr id="77830" name="Text Box 1"/>
          <p:cNvSpPr txBox="1">
            <a:spLocks noChangeArrowheads="1"/>
          </p:cNvSpPr>
          <p:nvPr/>
        </p:nvSpPr>
        <p:spPr bwMode="auto">
          <a:xfrm>
            <a:off x="1479550" y="1473200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Bazaar funds transfer instructions</a:t>
            </a:r>
          </a:p>
        </p:txBody>
      </p:sp>
      <p:grpSp>
        <p:nvGrpSpPr>
          <p:cNvPr id="77831" name="Groupe 3"/>
          <p:cNvGrpSpPr>
            <a:grpSpLocks/>
          </p:cNvGrpSpPr>
          <p:nvPr/>
        </p:nvGrpSpPr>
        <p:grpSpPr bwMode="auto">
          <a:xfrm>
            <a:off x="4767263" y="2528888"/>
            <a:ext cx="3305175" cy="3765550"/>
            <a:chOff x="4967288" y="2445580"/>
            <a:chExt cx="3305175" cy="3766308"/>
          </a:xfrm>
        </p:grpSpPr>
        <p:pic>
          <p:nvPicPr>
            <p:cNvPr id="778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6500" y="3528739"/>
              <a:ext cx="3255963" cy="161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783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9525" y="4816475"/>
              <a:ext cx="1871663" cy="1395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783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7288" y="2445580"/>
              <a:ext cx="2882900" cy="1555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77832" name="Picture 2" descr="Resultado de imagem para imagens 1 2 3"/>
          <p:cNvPicPr>
            <a:picLocks noChangeAspect="1" noChangeArrowheads="1"/>
          </p:cNvPicPr>
          <p:nvPr/>
        </p:nvPicPr>
        <p:blipFill>
          <a:blip r:embed="rId6" cstate="print"/>
          <a:srcRect l="33717" r="33835"/>
          <a:stretch>
            <a:fillRect/>
          </a:stretch>
        </p:blipFill>
        <p:spPr bwMode="auto">
          <a:xfrm>
            <a:off x="3149600" y="3790950"/>
            <a:ext cx="917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2" descr="Resultado de imagem para imagens 1 2 3"/>
          <p:cNvPicPr>
            <a:picLocks noChangeAspect="1" noChangeArrowheads="1"/>
          </p:cNvPicPr>
          <p:nvPr/>
        </p:nvPicPr>
        <p:blipFill>
          <a:blip r:embed="rId6" cstate="print"/>
          <a:srcRect l="67091"/>
          <a:stretch>
            <a:fillRect/>
          </a:stretch>
        </p:blipFill>
        <p:spPr bwMode="auto">
          <a:xfrm>
            <a:off x="3181350" y="4899025"/>
            <a:ext cx="930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2" descr="Resultado de imagem para imagens 1 2 3"/>
          <p:cNvPicPr>
            <a:picLocks noChangeAspect="1" noChangeArrowheads="1"/>
          </p:cNvPicPr>
          <p:nvPr/>
        </p:nvPicPr>
        <p:blipFill>
          <a:blip r:embed="rId7" cstate="print"/>
          <a:srcRect r="66628"/>
          <a:stretch>
            <a:fillRect/>
          </a:stretch>
        </p:blipFill>
        <p:spPr bwMode="auto">
          <a:xfrm>
            <a:off x="3149600" y="2654300"/>
            <a:ext cx="9175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352A622F-38A5-4993-AACF-7EDDCF04C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79877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78970-8018-4CCA-B288-E63EAE52754D}" type="slidenum">
              <a:rPr lang="en-GB" altLang="de-DE"/>
              <a:pPr/>
              <a:t>46</a:t>
            </a:fld>
            <a:endParaRPr lang="en-GB" altLang="de-DE"/>
          </a:p>
        </p:txBody>
      </p:sp>
      <p:sp>
        <p:nvSpPr>
          <p:cNvPr id="79878" name="Text Box 1"/>
          <p:cNvSpPr txBox="1">
            <a:spLocks noChangeArrowheads="1"/>
          </p:cNvSpPr>
          <p:nvPr/>
        </p:nvSpPr>
        <p:spPr bwMode="auto">
          <a:xfrm>
            <a:off x="655638" y="1770063"/>
            <a:ext cx="106981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Transfer funds by…</a:t>
            </a:r>
          </a:p>
        </p:txBody>
      </p:sp>
      <p:grpSp>
        <p:nvGrpSpPr>
          <p:cNvPr id="79879" name="Groupe 3"/>
          <p:cNvGrpSpPr>
            <a:grpSpLocks/>
          </p:cNvGrpSpPr>
          <p:nvPr/>
        </p:nvGrpSpPr>
        <p:grpSpPr bwMode="auto">
          <a:xfrm>
            <a:off x="3227388" y="3284538"/>
            <a:ext cx="7343775" cy="1989137"/>
            <a:chOff x="4009404" y="2830739"/>
            <a:chExt cx="7343775" cy="1989141"/>
          </a:xfrm>
        </p:grpSpPr>
        <p:sp>
          <p:nvSpPr>
            <p:cNvPr id="79882" name="Rectangle 2"/>
            <p:cNvSpPr>
              <a:spLocks noChangeArrowheads="1"/>
            </p:cNvSpPr>
            <p:nvPr/>
          </p:nvSpPr>
          <p:spPr bwMode="auto">
            <a:xfrm>
              <a:off x="4038517" y="3596868"/>
              <a:ext cx="7092704" cy="525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2800">
                  <a:solidFill>
                    <a:srgbClr val="000080"/>
                  </a:solidFill>
                  <a:ea typeface="ＭＳ Ｐゴシック" pitchFamily="34" charset="-128"/>
                </a:rPr>
                <a:t>Bank transfer from your bank OR  </a:t>
              </a:r>
            </a:p>
          </p:txBody>
        </p:sp>
        <p:sp>
          <p:nvSpPr>
            <p:cNvPr id="79883" name="Rectangle 3"/>
            <p:cNvSpPr>
              <a:spLocks noChangeArrowheads="1"/>
            </p:cNvSpPr>
            <p:nvPr/>
          </p:nvSpPr>
          <p:spPr bwMode="auto">
            <a:xfrm>
              <a:off x="4038518" y="2830739"/>
              <a:ext cx="6310882" cy="525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altLang="fr-FR" sz="2800">
                  <a:solidFill>
                    <a:srgbClr val="000080"/>
                  </a:solidFill>
                  <a:ea typeface="ＭＳ Ｐゴシック" pitchFamily="34" charset="-128"/>
                </a:rPr>
                <a:t>Online account transfer;</a:t>
              </a:r>
            </a:p>
          </p:txBody>
        </p:sp>
        <p:sp>
          <p:nvSpPr>
            <p:cNvPr id="79884" name="Rectangle 4"/>
            <p:cNvSpPr>
              <a:spLocks noChangeArrowheads="1"/>
            </p:cNvSpPr>
            <p:nvPr/>
          </p:nvSpPr>
          <p:spPr bwMode="auto">
            <a:xfrm>
              <a:off x="4009404" y="4299180"/>
              <a:ext cx="7343775" cy="520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altLang="fr-FR" sz="2800">
                  <a:solidFill>
                    <a:srgbClr val="000080"/>
                  </a:solidFill>
                  <a:ea typeface="ＭＳ Ｐゴシック" pitchFamily="34" charset="-128"/>
                </a:rPr>
                <a:t>Cash directly at the BMP Belgio at NATO HQ</a:t>
              </a:r>
            </a:p>
          </p:txBody>
        </p:sp>
      </p:grpSp>
      <p:pic>
        <p:nvPicPr>
          <p:cNvPr id="79880" name="Picture 2" descr="Resultado de imagem para imagens 1 2 3"/>
          <p:cNvPicPr>
            <a:picLocks noChangeAspect="1" noChangeArrowheads="1"/>
          </p:cNvPicPr>
          <p:nvPr/>
        </p:nvPicPr>
        <p:blipFill>
          <a:blip r:embed="rId3" cstate="print"/>
          <a:srcRect r="66628"/>
          <a:stretch>
            <a:fillRect/>
          </a:stretch>
        </p:blipFill>
        <p:spPr bwMode="auto">
          <a:xfrm>
            <a:off x="2309813" y="1592263"/>
            <a:ext cx="9175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15086375-376B-4086-A3E3-5156BB44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8192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9ABFA-DEC7-44C0-878D-D02B5132301F}" type="slidenum">
              <a:rPr lang="en-GB" altLang="de-DE"/>
              <a:pPr/>
              <a:t>47</a:t>
            </a:fld>
            <a:endParaRPr lang="en-GB" altLang="de-DE"/>
          </a:p>
        </p:txBody>
      </p:sp>
      <p:sp>
        <p:nvSpPr>
          <p:cNvPr id="81926" name="Text Box 1"/>
          <p:cNvSpPr txBox="1">
            <a:spLocks noChangeArrowheads="1"/>
          </p:cNvSpPr>
          <p:nvPr/>
        </p:nvSpPr>
        <p:spPr bwMode="auto">
          <a:xfrm>
            <a:off x="1366838" y="1725613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Transfer funds to</a:t>
            </a:r>
          </a:p>
        </p:txBody>
      </p:sp>
      <p:sp>
        <p:nvSpPr>
          <p:cNvPr id="81927" name="Rectangle 3"/>
          <p:cNvSpPr>
            <a:spLocks noChangeArrowheads="1"/>
          </p:cNvSpPr>
          <p:nvPr/>
        </p:nvSpPr>
        <p:spPr bwMode="auto">
          <a:xfrm>
            <a:off x="1631950" y="2979738"/>
            <a:ext cx="8928100" cy="263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NATO Charity Bazaar ASBL </a:t>
            </a:r>
            <a:r>
              <a:rPr lang="fr-FR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Bank </a:t>
            </a: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Account</a:t>
            </a:r>
            <a:r>
              <a:rPr lang="fr-FR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 Details: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2800" b="1">
              <a:solidFill>
                <a:srgbClr val="00008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Banca Monte Paschi Belgio</a:t>
            </a: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- IBAN</a:t>
            </a: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 BE69 6434 0149 2878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- BIC</a:t>
            </a: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 BMPBBEBB	</a:t>
            </a:r>
          </a:p>
        </p:txBody>
      </p:sp>
      <p:pic>
        <p:nvPicPr>
          <p:cNvPr id="81928" name="Picture 2" descr="Resultado de imagem para imagens 1 2 3"/>
          <p:cNvPicPr>
            <a:picLocks noChangeAspect="1" noChangeArrowheads="1"/>
          </p:cNvPicPr>
          <p:nvPr/>
        </p:nvPicPr>
        <p:blipFill>
          <a:blip r:embed="rId3" cstate="print"/>
          <a:srcRect r="66628"/>
          <a:stretch>
            <a:fillRect/>
          </a:stretch>
        </p:blipFill>
        <p:spPr bwMode="auto">
          <a:xfrm>
            <a:off x="2435225" y="1562100"/>
            <a:ext cx="9175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16F736CE-3961-4A04-926D-BC55E528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83973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D5A927-3871-46B6-A34D-1879C0BB3BCB}" type="slidenum">
              <a:rPr lang="en-GB" altLang="de-DE"/>
              <a:pPr/>
              <a:t>48</a:t>
            </a:fld>
            <a:endParaRPr lang="en-GB" alt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9643B2-19B0-42ED-8997-3B316FEF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4257675"/>
            <a:ext cx="10417175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fr-FR" sz="2800" dirty="0">
                <a:latin typeface="+mn-lt"/>
              </a:rPr>
              <a:t>Include in the communication section of your transfer the message:</a:t>
            </a:r>
          </a:p>
          <a:p>
            <a:pPr algn="ctr" eaLnBrk="1" hangingPunct="1">
              <a:defRPr/>
            </a:pPr>
            <a:endParaRPr lang="en-GB" altLang="fr-FR" sz="28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GB" altLang="fr-FR" sz="2800" b="1" dirty="0">
                <a:latin typeface="+mn-lt"/>
              </a:rPr>
              <a:t>“Contribution to the NCB in 2018 by …</a:t>
            </a:r>
          </a:p>
          <a:p>
            <a:pPr algn="ctr" eaLnBrk="1" hangingPunct="1">
              <a:defRPr/>
            </a:pPr>
            <a:r>
              <a:rPr lang="en-GB" altLang="fr-FR" sz="2800" i="1" dirty="0">
                <a:latin typeface="+mn-lt"/>
              </a:rPr>
              <a:t>(specify your Nation’s Name)</a:t>
            </a:r>
            <a:r>
              <a:rPr lang="en-GB" altLang="fr-FR" sz="2800" b="1" dirty="0">
                <a:latin typeface="+mn-lt"/>
              </a:rPr>
              <a:t>”</a:t>
            </a:r>
            <a:r>
              <a:rPr lang="fr-FR" altLang="fr-FR" sz="2800" dirty="0">
                <a:latin typeface="+mn-lt"/>
              </a:rPr>
              <a:t> </a:t>
            </a:r>
          </a:p>
        </p:txBody>
      </p:sp>
      <p:sp>
        <p:nvSpPr>
          <p:cNvPr id="83975" name="Text Box 1"/>
          <p:cNvSpPr txBox="1">
            <a:spLocks noChangeArrowheads="1"/>
          </p:cNvSpPr>
          <p:nvPr/>
        </p:nvSpPr>
        <p:spPr bwMode="auto">
          <a:xfrm>
            <a:off x="1366838" y="1660525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Transfer funds</a:t>
            </a:r>
          </a:p>
        </p:txBody>
      </p:sp>
      <p:pic>
        <p:nvPicPr>
          <p:cNvPr id="83976" name="Picture 2" descr="Resultado de imagem para imagens 1 2 3"/>
          <p:cNvPicPr>
            <a:picLocks noChangeAspect="1" noChangeArrowheads="1"/>
          </p:cNvPicPr>
          <p:nvPr/>
        </p:nvPicPr>
        <p:blipFill>
          <a:blip r:embed="rId3" cstate="print"/>
          <a:srcRect r="66628"/>
          <a:stretch>
            <a:fillRect/>
          </a:stretch>
        </p:blipFill>
        <p:spPr bwMode="auto">
          <a:xfrm>
            <a:off x="2435225" y="1522413"/>
            <a:ext cx="9175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5D94CBA-50CF-439A-8181-842A5D8E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83978" name="Picture 2" descr="Resultado de imagem para very important"/>
          <p:cNvPicPr>
            <a:picLocks noChangeAspect="1" noChangeArrowheads="1"/>
          </p:cNvPicPr>
          <p:nvPr/>
        </p:nvPicPr>
        <p:blipFill>
          <a:blip r:embed="rId4" cstate="print"/>
          <a:srcRect t="21475" b="28903"/>
          <a:stretch>
            <a:fillRect/>
          </a:stretch>
        </p:blipFill>
        <p:spPr bwMode="auto">
          <a:xfrm>
            <a:off x="3770313" y="2640013"/>
            <a:ext cx="42449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86021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B71B2B-E2F4-403E-B2F8-1AB0A5259811}" type="slidenum">
              <a:rPr lang="en-GB" altLang="de-DE"/>
              <a:pPr/>
              <a:t>49</a:t>
            </a:fld>
            <a:endParaRPr lang="en-GB" altLang="de-DE"/>
          </a:p>
        </p:txBody>
      </p:sp>
      <p:sp>
        <p:nvSpPr>
          <p:cNvPr id="86022" name="Text Box 1"/>
          <p:cNvSpPr txBox="1">
            <a:spLocks noChangeArrowheads="1"/>
          </p:cNvSpPr>
          <p:nvPr/>
        </p:nvSpPr>
        <p:spPr bwMode="auto">
          <a:xfrm>
            <a:off x="1366838" y="1739900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Transfer funds</a:t>
            </a:r>
          </a:p>
        </p:txBody>
      </p:sp>
      <p:sp>
        <p:nvSpPr>
          <p:cNvPr id="86023" name="Rectangle 2"/>
          <p:cNvSpPr>
            <a:spLocks noChangeArrowheads="1"/>
          </p:cNvSpPr>
          <p:nvPr/>
        </p:nvSpPr>
        <p:spPr bwMode="auto">
          <a:xfrm>
            <a:off x="1838325" y="2636838"/>
            <a:ext cx="8515350" cy="290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2800">
              <a:solidFill>
                <a:srgbClr val="000080"/>
              </a:solidFill>
              <a:ea typeface="ＭＳ Ｐゴシック" pitchFamily="34" charset="-128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2800">
              <a:solidFill>
                <a:srgbClr val="000080"/>
              </a:solidFill>
              <a:ea typeface="ＭＳ Ｐゴシック" pitchFamily="34" charset="-128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2800">
              <a:solidFill>
                <a:srgbClr val="000080"/>
              </a:solidFill>
              <a:ea typeface="ＭＳ Ｐゴシック" pitchFamily="34" charset="-128"/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2800">
              <a:solidFill>
                <a:srgbClr val="00008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transfers must be completed by:</a:t>
            </a:r>
            <a:r>
              <a:rPr lang="en-GB" altLang="fr-FR" sz="28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 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800" b="1" u="sng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Monday, 3 December 2018</a:t>
            </a:r>
          </a:p>
        </p:txBody>
      </p:sp>
      <p:pic>
        <p:nvPicPr>
          <p:cNvPr id="86024" name="Picture 2" descr="Resultado de imagem para imagens 1 2 3"/>
          <p:cNvPicPr>
            <a:picLocks noChangeAspect="1" noChangeArrowheads="1"/>
          </p:cNvPicPr>
          <p:nvPr/>
        </p:nvPicPr>
        <p:blipFill>
          <a:blip r:embed="rId3" cstate="print"/>
          <a:srcRect r="66628"/>
          <a:stretch>
            <a:fillRect/>
          </a:stretch>
        </p:blipFill>
        <p:spPr bwMode="auto">
          <a:xfrm>
            <a:off x="2435225" y="1614488"/>
            <a:ext cx="917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C7E80F6E-3BBD-488A-9008-6E037734D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86026" name="Picture 4" descr="Resultado de imagem para dont fo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75" y="2636838"/>
            <a:ext cx="29654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347663"/>
            <a:ext cx="11812588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1A938E8-99B9-4704-8CC1-DE7BDC1CC6E0}"/>
              </a:ext>
            </a:extLst>
          </p:cNvPr>
          <p:cNvSpPr/>
          <p:nvPr/>
        </p:nvSpPr>
        <p:spPr>
          <a:xfrm rot="14127543">
            <a:off x="10317957" y="1977231"/>
            <a:ext cx="965200" cy="230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88069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1F42E-412C-42F9-B992-E02C880BB295}" type="slidenum">
              <a:rPr lang="en-GB" altLang="de-DE"/>
              <a:pPr/>
              <a:t>50</a:t>
            </a:fld>
            <a:endParaRPr lang="en-GB" altLang="de-DE"/>
          </a:p>
        </p:txBody>
      </p:sp>
      <p:sp>
        <p:nvSpPr>
          <p:cNvPr id="88070" name="Text Box 1"/>
          <p:cNvSpPr txBox="1">
            <a:spLocks noChangeArrowheads="1"/>
          </p:cNvSpPr>
          <p:nvPr/>
        </p:nvSpPr>
        <p:spPr bwMode="auto">
          <a:xfrm>
            <a:off x="1366838" y="1576388"/>
            <a:ext cx="94583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Accounting Form</a:t>
            </a:r>
          </a:p>
        </p:txBody>
      </p:sp>
      <p:graphicFrame>
        <p:nvGraphicFramePr>
          <p:cNvPr id="10" name="Group 2">
            <a:extLst>
              <a:ext uri="{FF2B5EF4-FFF2-40B4-BE49-F238E27FC236}">
                <a16:creationId xmlns:a16="http://schemas.microsoft.com/office/drawing/2014/main" id="{8D7C5759-8469-48DF-83BE-BE0E49A31639}"/>
              </a:ext>
            </a:extLst>
          </p:cNvPr>
          <p:cNvGraphicFramePr>
            <a:graphicFrameLocks noGrp="1"/>
          </p:cNvGraphicFramePr>
          <p:nvPr/>
        </p:nvGraphicFramePr>
        <p:xfrm>
          <a:off x="2130425" y="2611438"/>
          <a:ext cx="7931150" cy="3497264"/>
        </p:xfrm>
        <a:graphic>
          <a:graphicData uri="http://schemas.openxmlformats.org/drawingml/2006/table">
            <a:tbl>
              <a:tblPr/>
              <a:tblGrid>
                <a:gridCol w="641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796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Nation’s Name: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675"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Person making the Bank Transfer: 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6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Phone: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E-Mail: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21">
                <a:tc gridSpan="6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NATIONAL CONTRIBUTION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35"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Tombola Ticket Sales 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43"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International Restaurant  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35"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National Stand 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99"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 Bank Transfer Amount: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408" marR="68408" marT="10585" marB="0" anchor="ctr" horzOverflow="overflow">
                    <a:lnL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8105" name="Picture 2" descr="Resultado de imagem para imagens 1 2 3"/>
          <p:cNvPicPr>
            <a:picLocks noChangeAspect="1" noChangeArrowheads="1"/>
          </p:cNvPicPr>
          <p:nvPr/>
        </p:nvPicPr>
        <p:blipFill>
          <a:blip r:embed="rId3" cstate="print"/>
          <a:srcRect l="33717" r="33835"/>
          <a:stretch>
            <a:fillRect/>
          </a:stretch>
        </p:blipFill>
        <p:spPr bwMode="auto">
          <a:xfrm>
            <a:off x="2435225" y="1433513"/>
            <a:ext cx="9175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D70C91DB-5B49-4A69-8126-ADA2253E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90117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82DFBC-F349-4CE3-8830-039C28AE6E2B}" type="slidenum">
              <a:rPr lang="en-GB" altLang="de-DE"/>
              <a:pPr/>
              <a:t>51</a:t>
            </a:fld>
            <a:endParaRPr lang="en-GB" altLang="de-DE"/>
          </a:p>
        </p:txBody>
      </p:sp>
      <p:sp>
        <p:nvSpPr>
          <p:cNvPr id="90118" name="Text Box 1"/>
          <p:cNvSpPr txBox="1">
            <a:spLocks noChangeArrowheads="1"/>
          </p:cNvSpPr>
          <p:nvPr/>
        </p:nvSpPr>
        <p:spPr bwMode="auto">
          <a:xfrm>
            <a:off x="1366838" y="1736725"/>
            <a:ext cx="66770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4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rPr>
              <a:t>Email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54F8B46-F0DC-4E3B-88C5-E245AACB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930525"/>
            <a:ext cx="843915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fr-FR" sz="2800" dirty="0">
                <a:latin typeface="+mn-lt"/>
              </a:rPr>
              <a:t>As soon as possible send via email to the NCB Treasurer</a:t>
            </a:r>
          </a:p>
          <a:p>
            <a:pPr algn="ctr" eaLnBrk="1" hangingPunct="1">
              <a:defRPr/>
            </a:pPr>
            <a:r>
              <a:rPr lang="en-GB" altLang="fr-FR" sz="2800" dirty="0">
                <a:latin typeface="+mn-lt"/>
              </a:rPr>
              <a:t>(</a:t>
            </a:r>
            <a:r>
              <a:rPr lang="en-GB" altLang="fr-FR" sz="2800" u="sng" dirty="0">
                <a:solidFill>
                  <a:srgbClr val="009999"/>
                </a:solidFill>
                <a:latin typeface="+mn-lt"/>
                <a:hlinkClick r:id="rId3"/>
              </a:rPr>
              <a:t>treasurer@natocharitybazaar.org</a:t>
            </a:r>
            <a:r>
              <a:rPr lang="en-GB" altLang="fr-FR" sz="2800" dirty="0">
                <a:latin typeface="+mn-lt"/>
              </a:rPr>
              <a:t>) a scanned copy of :</a:t>
            </a:r>
          </a:p>
          <a:p>
            <a:pPr lvl="1" eaLnBrk="1" hangingPunct="1">
              <a:buClr>
                <a:srgbClr val="000080"/>
              </a:buClr>
              <a:buFont typeface="Arial" charset="0"/>
              <a:buNone/>
              <a:defRPr/>
            </a:pPr>
            <a:endParaRPr lang="en-GB" altLang="fr-FR" sz="2800" b="1" dirty="0">
              <a:latin typeface="+mn-lt"/>
            </a:endParaRPr>
          </a:p>
          <a:p>
            <a:pPr lvl="1" eaLnBrk="1" hangingPunct="1">
              <a:buClr>
                <a:srgbClr val="000080"/>
              </a:buClr>
              <a:buFont typeface="Arial" charset="0"/>
              <a:buNone/>
              <a:defRPr/>
            </a:pPr>
            <a:r>
              <a:rPr lang="en-GB" altLang="fr-FR" sz="2800" b="1" dirty="0">
                <a:latin typeface="+mn-lt"/>
              </a:rPr>
              <a:t>- the completed “2018 Financial Accounting Form”</a:t>
            </a:r>
            <a:r>
              <a:rPr lang="en-GB" altLang="fr-FR" sz="2800" dirty="0">
                <a:latin typeface="+mn-lt"/>
              </a:rPr>
              <a:t>;</a:t>
            </a:r>
          </a:p>
          <a:p>
            <a:pPr lvl="1" eaLnBrk="1" hangingPunct="1">
              <a:buClr>
                <a:srgbClr val="000080"/>
              </a:buClr>
              <a:buFont typeface="Arial" charset="0"/>
              <a:buNone/>
              <a:defRPr/>
            </a:pPr>
            <a:endParaRPr lang="en-GB" altLang="fr-FR" sz="2800" b="1" dirty="0">
              <a:latin typeface="+mn-lt"/>
            </a:endParaRPr>
          </a:p>
          <a:p>
            <a:pPr lvl="1" eaLnBrk="1" hangingPunct="1">
              <a:buClr>
                <a:srgbClr val="000080"/>
              </a:buClr>
              <a:buFont typeface="Arial" charset="0"/>
              <a:buNone/>
              <a:defRPr/>
            </a:pPr>
            <a:r>
              <a:rPr lang="en-GB" altLang="fr-FR" sz="2800" b="1" dirty="0">
                <a:latin typeface="+mn-lt"/>
              </a:rPr>
              <a:t>- your bank transfer</a:t>
            </a:r>
            <a:r>
              <a:rPr lang="en-GB" altLang="fr-FR" sz="2800" dirty="0">
                <a:latin typeface="+mn-lt"/>
              </a:rPr>
              <a:t> </a:t>
            </a:r>
            <a:r>
              <a:rPr lang="en-GB" altLang="fr-FR" sz="2800" b="1" dirty="0">
                <a:latin typeface="+mn-lt"/>
              </a:rPr>
              <a:t>transaction receipt.</a:t>
            </a:r>
          </a:p>
        </p:txBody>
      </p:sp>
      <p:pic>
        <p:nvPicPr>
          <p:cNvPr id="901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0438" y="4721225"/>
            <a:ext cx="2297112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121" name="Picture 2" descr="Resultado de imagem para imagens 1 2 3"/>
          <p:cNvPicPr>
            <a:picLocks noChangeAspect="1" noChangeArrowheads="1"/>
          </p:cNvPicPr>
          <p:nvPr/>
        </p:nvPicPr>
        <p:blipFill>
          <a:blip r:embed="rId5" cstate="print"/>
          <a:srcRect l="67091"/>
          <a:stretch>
            <a:fillRect/>
          </a:stretch>
        </p:blipFill>
        <p:spPr bwMode="auto">
          <a:xfrm>
            <a:off x="2422525" y="1622425"/>
            <a:ext cx="930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25DF3E53-1C85-482D-98D0-74814CFA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9A47F7-36A0-4DA5-8D65-3CEAB60115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854AD-9E11-4533-B40A-13E3489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9216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B548F2-BA8B-4EFC-8F31-55F155EF1E5E}" type="slidenum">
              <a:rPr lang="en-GB" altLang="de-DE"/>
              <a:pPr/>
              <a:t>52</a:t>
            </a:fld>
            <a:endParaRPr lang="en-GB" altLang="de-DE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7821B12-C7D5-45A8-B69D-CA7E4744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293938"/>
            <a:ext cx="8905875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4000" dirty="0">
                <a:latin typeface="+mn-lt"/>
              </a:rPr>
              <a:t>If you have any questions regarding this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4000" dirty="0">
                <a:latin typeface="+mn-lt"/>
              </a:rPr>
              <a:t>“Bazaar funds transfer”, please don’t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4000" dirty="0">
                <a:latin typeface="+mn-lt"/>
              </a:rPr>
              <a:t>hesitate to contact the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4000" dirty="0">
                <a:latin typeface="+mn-lt"/>
              </a:rPr>
              <a:t>treasurer, Sandra, via email at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3200" b="1" u="sng" dirty="0">
                <a:solidFill>
                  <a:srgbClr val="009999"/>
                </a:solidFill>
                <a:latin typeface="+mn-lt"/>
                <a:hlinkClick r:id="rId3"/>
              </a:rPr>
              <a:t>treasurer@natocharitybazaar.org</a:t>
            </a:r>
            <a:endParaRPr lang="en-GB" altLang="fr-FR" sz="3200" b="1" dirty="0"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25E44E-17BE-4491-BF1C-7AD31460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2397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600" b="1">
                <a:latin typeface="+mn-lt"/>
              </a:rPr>
              <a:t>Transfer funds into the NCB account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Sandra Santos – Treasurer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06C04EE-539D-4C77-862C-EB3E56827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Any Other Business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Serge </a:t>
            </a:r>
            <a:r>
              <a:rPr lang="en-US" sz="2800" dirty="0" err="1">
                <a:solidFill>
                  <a:schemeClr val="accent2"/>
                </a:solidFill>
              </a:rPr>
              <a:t>Devynck</a:t>
            </a:r>
            <a:r>
              <a:rPr lang="en-US" sz="2800" dirty="0">
                <a:solidFill>
                  <a:schemeClr val="accent2"/>
                </a:solidFill>
              </a:rPr>
              <a:t> – President</a:t>
            </a:r>
          </a:p>
        </p:txBody>
      </p:sp>
      <p:sp>
        <p:nvSpPr>
          <p:cNvPr id="94211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4212" name="Segnaposto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cs-CZ">
                <a:solidFill>
                  <a:srgbClr val="898989"/>
                </a:solidFill>
              </a:rPr>
              <a:t>23 October 2018</a:t>
            </a:r>
            <a:endParaRPr lang="en-GB" altLang="cs-CZ">
              <a:solidFill>
                <a:srgbClr val="898989"/>
              </a:solidFill>
            </a:endParaRPr>
          </a:p>
        </p:txBody>
      </p:sp>
      <p:sp>
        <p:nvSpPr>
          <p:cNvPr id="94213" name="Segnaposto piè di pagina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>
                <a:solidFill>
                  <a:srgbClr val="898989"/>
                </a:solidFill>
              </a:rPr>
              <a:t>www.natocharitybazaar.org </a:t>
            </a:r>
          </a:p>
        </p:txBody>
      </p:sp>
      <p:sp>
        <p:nvSpPr>
          <p:cNvPr id="94214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4A1DBD-3E59-4CAD-B324-FDA68DAECF10}" type="slidenum">
              <a:rPr lang="en-GB" altLang="de-DE"/>
              <a:pPr/>
              <a:t>53</a:t>
            </a:fld>
            <a:endParaRPr lang="en-GB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1AB53C-F66D-491C-867E-E09E3544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193925"/>
            <a:ext cx="655161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31D15AB8-0C97-442B-8AD2-EE6005B5F0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2018 Dates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Serge </a:t>
            </a:r>
            <a:r>
              <a:rPr lang="en-US" sz="2800" dirty="0" err="1">
                <a:solidFill>
                  <a:schemeClr val="accent2"/>
                </a:solidFill>
              </a:rPr>
              <a:t>Devynck</a:t>
            </a:r>
            <a:r>
              <a:rPr lang="en-US" sz="2800" dirty="0">
                <a:solidFill>
                  <a:schemeClr val="accent2"/>
                </a:solidFill>
              </a:rPr>
              <a:t> – President</a:t>
            </a:r>
          </a:p>
        </p:txBody>
      </p:sp>
      <p:sp>
        <p:nvSpPr>
          <p:cNvPr id="96259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EBE6B3-C69B-4D96-AA45-9FCF11159A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876D5C-200F-4864-B1DF-BC25BD86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96262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EEF54-8F8A-4CCF-B6B0-8D54C13088A6}" type="slidenum">
              <a:rPr lang="en-GB" altLang="de-DE"/>
              <a:pPr/>
              <a:t>54</a:t>
            </a:fld>
            <a:endParaRPr lang="en-GB" altLang="de-DE"/>
          </a:p>
        </p:txBody>
      </p:sp>
      <p:sp>
        <p:nvSpPr>
          <p:cNvPr id="96263" name="Rectangle 2"/>
          <p:cNvSpPr>
            <a:spLocks noChangeArrowheads="1"/>
          </p:cNvSpPr>
          <p:nvPr/>
        </p:nvSpPr>
        <p:spPr bwMode="auto">
          <a:xfrm>
            <a:off x="4135438" y="1685925"/>
            <a:ext cx="5138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sl-SI" sz="2800"/>
              <a:t>General Assembly Meetings: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sl-SI" sz="2800"/>
              <a:t> 13</a:t>
            </a:r>
            <a:r>
              <a:rPr lang="en-US" altLang="sl-SI" sz="2800" baseline="30000"/>
              <a:t>th</a:t>
            </a:r>
            <a:r>
              <a:rPr lang="en-US" altLang="sl-SI" sz="2800"/>
              <a:t> November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sl-SI" sz="2800"/>
          </a:p>
          <a:p>
            <a:pPr lvl="1" eaLnBrk="1" hangingPunct="1"/>
            <a:endParaRPr lang="en-US" altLang="sl-SI" sz="3600"/>
          </a:p>
        </p:txBody>
      </p:sp>
      <p:sp>
        <p:nvSpPr>
          <p:cNvPr id="96264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2082800" y="3551238"/>
            <a:ext cx="8748713" cy="1549400"/>
          </a:xfrm>
          <a:solidFill>
            <a:srgbClr val="FFCC66"/>
          </a:solidFill>
        </p:spPr>
        <p:txBody>
          <a:bodyPr anchor="ctr">
            <a:spAutoFit/>
          </a:bodyPr>
          <a:lstStyle/>
          <a:p>
            <a:r>
              <a:rPr lang="en-US" altLang="en-US" sz="4800">
                <a:ea typeface="ＭＳ Ｐゴシック" pitchFamily="34" charset="-128"/>
              </a:rPr>
              <a:t>Please return </a:t>
            </a:r>
          </a:p>
          <a:p>
            <a:r>
              <a:rPr lang="en-US" altLang="en-US" sz="4800">
                <a:ea typeface="ＭＳ Ｐゴシック" pitchFamily="34" charset="-128"/>
              </a:rPr>
              <a:t>Voting Cards and Folders</a:t>
            </a:r>
          </a:p>
        </p:txBody>
      </p:sp>
      <p:sp>
        <p:nvSpPr>
          <p:cNvPr id="96265" name="Rectangle 2"/>
          <p:cNvSpPr>
            <a:spLocks noChangeArrowheads="1"/>
          </p:cNvSpPr>
          <p:nvPr/>
        </p:nvSpPr>
        <p:spPr bwMode="auto">
          <a:xfrm>
            <a:off x="3894138" y="5489575"/>
            <a:ext cx="585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sl-SI" sz="2800"/>
              <a:t>Thank you for your participation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1181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12A45F1-833A-4EDD-807E-885B932D9D4F}"/>
              </a:ext>
            </a:extLst>
          </p:cNvPr>
          <p:cNvSpPr/>
          <p:nvPr/>
        </p:nvSpPr>
        <p:spPr>
          <a:xfrm rot="10800000">
            <a:off x="4268788" y="3467100"/>
            <a:ext cx="965200" cy="23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01600"/>
            <a:ext cx="11939587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4E6A9A3-AE8B-46BC-910B-F4C1B6FEE0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>
                <a:latin typeface="+mn-lt"/>
              </a:rPr>
              <a:t>Bazaar Update </a:t>
            </a:r>
            <a:br>
              <a:rPr lang="en-GB" sz="2800" b="1">
                <a:solidFill>
                  <a:schemeClr val="accent2"/>
                </a:solidFill>
                <a:latin typeface="+mn-lt"/>
              </a:rPr>
            </a:br>
            <a:r>
              <a:rPr lang="en-GB" sz="20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Berthold </a:t>
            </a:r>
            <a:r>
              <a:rPr lang="en-US" sz="2800" err="1">
                <a:solidFill>
                  <a:schemeClr val="accent2"/>
                </a:solidFill>
              </a:rPr>
              <a:t>Malms</a:t>
            </a:r>
            <a:r>
              <a:rPr lang="en-US" sz="2800">
                <a:solidFill>
                  <a:schemeClr val="accent2"/>
                </a:solidFill>
              </a:rPr>
              <a:t> - Bazaar Coordinator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Textfeld 1">
            <a:extLst>
              <a:ext uri="{FF2B5EF4-FFF2-40B4-BE49-F238E27FC236}">
                <a16:creationId xmlns:a16="http://schemas.microsoft.com/office/drawing/2014/main" id="{E88AC16F-3267-4A5D-B89D-0B99D6F33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77988"/>
            <a:ext cx="85645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en-US" sz="2400" dirty="0"/>
              <a:t>NATO </a:t>
            </a:r>
            <a:r>
              <a:rPr lang="de-DE" altLang="en-US" sz="2400" dirty="0" err="1"/>
              <a:t>Charity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Bazaar</a:t>
            </a:r>
            <a:r>
              <a:rPr lang="de-DE" altLang="en-US" sz="2400" dirty="0"/>
              <a:t> will </a:t>
            </a:r>
            <a:r>
              <a:rPr lang="de-DE" altLang="en-US" sz="2400" dirty="0" err="1"/>
              <a:t>take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place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Sunday</a:t>
            </a:r>
            <a:r>
              <a:rPr lang="de-DE" altLang="en-US" sz="2400" dirty="0"/>
              <a:t>, </a:t>
            </a:r>
            <a:r>
              <a:rPr lang="de-DE" altLang="en-US" sz="2400" b="1" dirty="0"/>
              <a:t>18</a:t>
            </a:r>
            <a:r>
              <a:rPr lang="de-DE" altLang="en-US" sz="2400" b="1" baseline="30000" dirty="0"/>
              <a:t>th</a:t>
            </a:r>
            <a:r>
              <a:rPr lang="de-DE" altLang="en-US" sz="2400" b="1" dirty="0"/>
              <a:t> November 2018</a:t>
            </a:r>
            <a:endParaRPr lang="de-DE" altLang="en-US" sz="24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en-US" sz="2400" dirty="0"/>
              <a:t>     in </a:t>
            </a:r>
            <a:r>
              <a:rPr lang="de-DE" altLang="en-US" sz="2400" dirty="0" err="1"/>
              <a:t>the</a:t>
            </a:r>
            <a:r>
              <a:rPr lang="de-DE" altLang="en-US" sz="2400" dirty="0"/>
              <a:t> </a:t>
            </a:r>
            <a:r>
              <a:rPr lang="de-DE" altLang="en-US" sz="2400" b="1" dirty="0"/>
              <a:t>AGORA</a:t>
            </a:r>
            <a:r>
              <a:rPr lang="de-DE" altLang="en-US" sz="2400" dirty="0"/>
              <a:t>, </a:t>
            </a:r>
            <a:r>
              <a:rPr lang="de-DE" altLang="en-US" sz="2400" b="1" dirty="0"/>
              <a:t>Restaurant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b="1" dirty="0"/>
              <a:t>Public Square Area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NATO HQ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en-US" sz="2400" dirty="0" err="1"/>
              <a:t>meetings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with</a:t>
            </a:r>
            <a:r>
              <a:rPr lang="de-DE" altLang="en-US" sz="2400" dirty="0"/>
              <a:t> IFM, </a:t>
            </a:r>
            <a:r>
              <a:rPr lang="en-US" sz="2400" dirty="0" err="1"/>
              <a:t>Aramark</a:t>
            </a:r>
            <a:r>
              <a:rPr lang="en-US" sz="2400" dirty="0"/>
              <a:t> ongoing</a:t>
            </a:r>
            <a:endParaRPr lang="de-DE" altLang="en-US" sz="24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en-US" sz="2400" dirty="0"/>
              <a:t>    (</a:t>
            </a:r>
            <a:r>
              <a:rPr lang="de-DE" altLang="en-US" sz="2400" dirty="0" err="1"/>
              <a:t>President</a:t>
            </a:r>
            <a:r>
              <a:rPr lang="de-DE" altLang="en-US" sz="2400" dirty="0"/>
              <a:t>, </a:t>
            </a:r>
            <a:r>
              <a:rPr lang="de-DE" altLang="en-US" sz="2400" dirty="0" err="1"/>
              <a:t>Vice-President</a:t>
            </a:r>
            <a:r>
              <a:rPr lang="de-DE" altLang="en-US" sz="2400" dirty="0"/>
              <a:t>, </a:t>
            </a:r>
            <a:r>
              <a:rPr lang="de-DE" altLang="en-US" sz="2400" dirty="0" err="1"/>
              <a:t>Bazaar-Coordinator</a:t>
            </a:r>
            <a:r>
              <a:rPr lang="de-DE" altLang="en-US" sz="2400" dirty="0"/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en-US" sz="2400" dirty="0"/>
              <a:t>additional </a:t>
            </a:r>
            <a:r>
              <a:rPr lang="de-DE" altLang="en-US" sz="2400" dirty="0" err="1"/>
              <a:t>information</a:t>
            </a:r>
            <a:r>
              <a:rPr lang="de-DE" altLang="en-US" sz="2400" dirty="0"/>
              <a:t> (</a:t>
            </a:r>
            <a:r>
              <a:rPr lang="de-DE" altLang="en-US" sz="2400" dirty="0" err="1"/>
              <a:t>Floorplan</a:t>
            </a:r>
            <a:r>
              <a:rPr lang="de-DE" altLang="en-US" sz="2400" dirty="0"/>
              <a:t>, </a:t>
            </a:r>
            <a:r>
              <a:rPr lang="de-DE" altLang="en-US" sz="2400" dirty="0" err="1"/>
              <a:t>Instructions</a:t>
            </a:r>
            <a:r>
              <a:rPr lang="de-DE" altLang="en-US" sz="2400" dirty="0"/>
              <a:t>) will </a:t>
            </a:r>
            <a:r>
              <a:rPr lang="de-DE" altLang="en-US" sz="2400" dirty="0" err="1"/>
              <a:t>be</a:t>
            </a:r>
            <a:r>
              <a:rPr lang="de-DE" altLang="en-US" sz="2400" dirty="0"/>
              <a:t> send out </a:t>
            </a:r>
            <a:br>
              <a:rPr lang="de-DE" altLang="en-US" sz="2400" dirty="0"/>
            </a:br>
            <a:r>
              <a:rPr lang="de-DE" altLang="en-US" sz="2400" dirty="0" err="1"/>
              <a:t>based</a:t>
            </a:r>
            <a:r>
              <a:rPr lang="de-DE" altLang="en-US" sz="2400" dirty="0"/>
              <a:t> on </a:t>
            </a:r>
            <a:r>
              <a:rPr lang="de-DE" altLang="en-US" sz="2400" dirty="0" err="1"/>
              <a:t>upcoming</a:t>
            </a:r>
            <a:r>
              <a:rPr lang="de-DE" altLang="en-US" sz="2400" dirty="0"/>
              <a:t> </a:t>
            </a:r>
            <a:r>
              <a:rPr lang="de-DE" altLang="en-US" sz="2400" dirty="0" err="1"/>
              <a:t>meetings</a:t>
            </a:r>
            <a:endParaRPr lang="de-DE" altLang="en-US" sz="2400" dirty="0"/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en-US" sz="2400" dirty="0" err="1"/>
              <a:t>meetings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with</a:t>
            </a:r>
            <a:r>
              <a:rPr lang="de-DE" altLang="en-US" sz="2400" dirty="0"/>
              <a:t> Group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Nations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planned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afterwards</a:t>
            </a:r>
            <a:r>
              <a:rPr lang="de-DE" altLang="en-US" sz="2400" dirty="0"/>
              <a:t> (</a:t>
            </a:r>
            <a:r>
              <a:rPr lang="de-DE" altLang="en-US" sz="2400" dirty="0" err="1"/>
              <a:t>if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required</a:t>
            </a:r>
            <a:r>
              <a:rPr lang="de-DE" altLang="en-US" sz="2400" dirty="0"/>
              <a:t>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327352-C4D7-4624-B316-685A6632CB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F8B002-CD02-4AC7-A13D-0A9E23BE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www.natocharitybazaar.org </a:t>
            </a:r>
          </a:p>
        </p:txBody>
      </p:sp>
      <p:sp>
        <p:nvSpPr>
          <p:cNvPr id="15367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71E86-3B84-4F8F-A567-F50FC164076C}" type="slidenum">
              <a:rPr lang="en-GB" altLang="de-DE"/>
              <a:pPr/>
              <a:t>8</a:t>
            </a:fld>
            <a:endParaRPr lang="en-GB" alt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>
            <a:extLst>
              <a:ext uri="{FF2B5EF4-FFF2-40B4-BE49-F238E27FC236}">
                <a16:creationId xmlns:a16="http://schemas.microsoft.com/office/drawing/2014/main" id="{DCD6FBCC-F665-4B65-893C-5D0EC5C131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0988" y="207963"/>
            <a:ext cx="91440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Bazaar Update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Berthold </a:t>
            </a:r>
            <a:r>
              <a:rPr lang="en-US" sz="2800" dirty="0" err="1">
                <a:solidFill>
                  <a:schemeClr val="accent2"/>
                </a:solidFill>
              </a:rPr>
              <a:t>Malms</a:t>
            </a:r>
            <a:r>
              <a:rPr lang="en-US" sz="2800" dirty="0">
                <a:solidFill>
                  <a:schemeClr val="accent2"/>
                </a:solidFill>
              </a:rPr>
              <a:t> - Bazaar Coordinator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352800" y="1174750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2" name="Textfeld 1"/>
          <p:cNvSpPr txBox="1">
            <a:spLocks noChangeArrowheads="1"/>
          </p:cNvSpPr>
          <p:nvPr/>
        </p:nvSpPr>
        <p:spPr bwMode="auto">
          <a:xfrm>
            <a:off x="4311650" y="1481898"/>
            <a:ext cx="71818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None/>
            </a:pPr>
            <a:r>
              <a:rPr lang="de-DE" altLang="en-US" sz="2400" b="1" dirty="0"/>
              <a:t>35 </a:t>
            </a:r>
            <a:r>
              <a:rPr lang="de-DE" altLang="en-US" sz="2400" b="1" dirty="0" err="1"/>
              <a:t>Nations</a:t>
            </a:r>
            <a:r>
              <a:rPr lang="de-DE" altLang="en-US" sz="2400" b="1" dirty="0"/>
              <a:t> </a:t>
            </a:r>
            <a:r>
              <a:rPr lang="de-DE" altLang="en-US" sz="2400" dirty="0" err="1"/>
              <a:t>signed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up</a:t>
            </a:r>
            <a:r>
              <a:rPr lang="de-DE" altLang="en-US" sz="2400" dirty="0"/>
              <a:t> </a:t>
            </a:r>
            <a:r>
              <a:rPr lang="de-DE" altLang="en-US" sz="2400" dirty="0" err="1"/>
              <a:t>for</a:t>
            </a:r>
            <a:r>
              <a:rPr lang="de-DE" altLang="en-US" sz="2400" dirty="0"/>
              <a:t> </a:t>
            </a:r>
            <a:r>
              <a:rPr lang="de-DE" altLang="en-US" sz="2400" b="1" dirty="0"/>
              <a:t>National Stands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None/>
            </a:pPr>
            <a:r>
              <a:rPr lang="de-DE" altLang="en-US" sz="2400" u="sng" dirty="0"/>
              <a:t>National Stand </a:t>
            </a:r>
            <a:r>
              <a:rPr lang="de-DE" altLang="en-US" sz="2400" u="sng" dirty="0" err="1"/>
              <a:t>consist</a:t>
            </a:r>
            <a:r>
              <a:rPr lang="de-DE" altLang="en-US" sz="24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b="1" dirty="0" err="1"/>
              <a:t>up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to</a:t>
            </a:r>
            <a:r>
              <a:rPr lang="de-DE" altLang="en-US" sz="2400" b="1" dirty="0"/>
              <a:t> 10 </a:t>
            </a:r>
            <a:r>
              <a:rPr lang="de-DE" altLang="en-US" sz="2400" dirty="0" err="1"/>
              <a:t>tables</a:t>
            </a:r>
            <a:r>
              <a:rPr lang="de-DE" altLang="en-US" sz="2400" dirty="0"/>
              <a:t> in different </a:t>
            </a:r>
            <a:r>
              <a:rPr lang="de-DE" altLang="en-US" sz="2400" dirty="0" err="1"/>
              <a:t>shape</a:t>
            </a:r>
            <a:r>
              <a:rPr lang="de-DE" altLang="en-US" sz="2400" dirty="0"/>
              <a:t> (</a:t>
            </a:r>
            <a:r>
              <a:rPr lang="de-DE" altLang="en-US" sz="2400" dirty="0" err="1"/>
              <a:t>table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size</a:t>
            </a:r>
            <a:r>
              <a:rPr lang="de-DE" altLang="en-US" sz="2400" dirty="0"/>
              <a:t>: 120x60)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dirty="0" err="1"/>
              <a:t>no</a:t>
            </a:r>
            <a:r>
              <a:rPr lang="de-DE" altLang="en-US" sz="2400" dirty="0"/>
              <a:t> power </a:t>
            </a:r>
            <a:r>
              <a:rPr lang="de-DE" altLang="en-US" sz="2400" dirty="0" err="1"/>
              <a:t>supply</a:t>
            </a:r>
            <a:endParaRPr lang="de-DE" alt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u="sng" dirty="0" err="1"/>
              <a:t>small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storage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behind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each</a:t>
            </a:r>
            <a:r>
              <a:rPr lang="de-DE" altLang="en-US" sz="2400" dirty="0"/>
              <a:t> stand (</a:t>
            </a:r>
            <a:r>
              <a:rPr lang="de-DE" altLang="en-US" sz="2400" dirty="0" err="1"/>
              <a:t>no</a:t>
            </a:r>
            <a:r>
              <a:rPr lang="de-DE" altLang="en-US" sz="2400" dirty="0"/>
              <a:t> additional </a:t>
            </a:r>
            <a:r>
              <a:rPr lang="de-DE" altLang="en-US" sz="2400" dirty="0" err="1"/>
              <a:t>rooms</a:t>
            </a:r>
            <a:r>
              <a:rPr lang="de-DE" altLang="en-US" sz="2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dirty="0" err="1"/>
              <a:t>boundaries</a:t>
            </a:r>
            <a:r>
              <a:rPr lang="de-DE" altLang="en-US" sz="2400" dirty="0"/>
              <a:t> / </a:t>
            </a:r>
            <a:r>
              <a:rPr lang="de-DE" altLang="en-US" sz="2400" dirty="0" err="1"/>
              <a:t>settings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given</a:t>
            </a:r>
            <a:r>
              <a:rPr lang="de-DE" altLang="en-US" sz="2400" dirty="0"/>
              <a:t> </a:t>
            </a:r>
            <a:r>
              <a:rPr lang="de-DE" altLang="en-US" sz="2400" dirty="0" err="1"/>
              <a:t>by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Floorplan</a:t>
            </a:r>
            <a:endParaRPr lang="de-DE" alt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dirty="0"/>
              <a:t>National Stands in </a:t>
            </a:r>
            <a:r>
              <a:rPr lang="de-DE" altLang="en-US" sz="2400" dirty="0" err="1"/>
              <a:t>alphabetical</a:t>
            </a:r>
            <a:r>
              <a:rPr lang="de-DE" altLang="en-US" sz="2400" dirty="0"/>
              <a:t> order (</a:t>
            </a:r>
            <a:r>
              <a:rPr lang="de-DE" altLang="en-US" sz="2400" dirty="0" err="1"/>
              <a:t>see</a:t>
            </a:r>
            <a:r>
              <a:rPr lang="de-DE" altLang="en-US" sz="2400" dirty="0"/>
              <a:t> Plan)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altLang="en-US" sz="2400" dirty="0" err="1"/>
              <a:t>Nordic</a:t>
            </a:r>
            <a:r>
              <a:rPr lang="de-DE" altLang="en-US" sz="2400" dirty="0"/>
              <a:t> Stands </a:t>
            </a:r>
            <a:r>
              <a:rPr lang="de-DE" altLang="en-US" sz="2400" dirty="0" err="1"/>
              <a:t>combined</a:t>
            </a:r>
            <a:r>
              <a:rPr lang="de-DE" altLang="en-US" sz="2400" dirty="0"/>
              <a:t> (NOR/ISL/DEN/SWE/FIN)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7BFD97-4677-4D06-B7FD-1BE05C7E91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October 2018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FA1022-306E-4933-A3AB-B0F394A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www.natocharitybazaar.org </a:t>
            </a:r>
          </a:p>
        </p:txBody>
      </p:sp>
      <p:sp>
        <p:nvSpPr>
          <p:cNvPr id="17415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C97CA2-DC85-45BD-AD91-48759027BD90}" type="slidenum">
              <a:rPr lang="en-GB" altLang="de-DE"/>
              <a:pPr/>
              <a:t>9</a:t>
            </a:fld>
            <a:endParaRPr lang="en-GB" altLang="de-DE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7CB5AAE-9DD5-448D-8C1B-18DBDCC32B21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624013"/>
          <a:ext cx="1484313" cy="4489455"/>
        </p:xfrm>
        <a:graphic>
          <a:graphicData uri="http://schemas.openxmlformats.org/drawingml/2006/table">
            <a:tbl>
              <a:tblPr/>
              <a:tblGrid>
                <a:gridCol w="148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Armenia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Herzegowina</a:t>
                      </a:r>
                    </a:p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only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restaurant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Czech Republik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Espana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Estonia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Iceland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9" marR="9529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986419" y="1621528"/>
          <a:ext cx="1981200" cy="429075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Lithuania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Macedonia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Slovakia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Slovenia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60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2EA80E0-40B4-4D76-9BA5-26611A2DEB5B}" vid="{F279CD70-E435-440B-998F-69513FB4D8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170</TotalTime>
  <Words>2013</Words>
  <Application>Microsoft Office PowerPoint</Application>
  <PresentationFormat>Widescreen</PresentationFormat>
  <Paragraphs>718</Paragraphs>
  <Slides>54</Slides>
  <Notes>49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5" baseType="lpstr">
      <vt:lpstr>ＭＳ Ｐゴシック</vt:lpstr>
      <vt:lpstr>Apple Chancery</vt:lpstr>
      <vt:lpstr>Arial</vt:lpstr>
      <vt:lpstr>Bell MT</vt:lpstr>
      <vt:lpstr>Calibri</vt:lpstr>
      <vt:lpstr>Calibri Light</vt:lpstr>
      <vt:lpstr>Tahoma</vt:lpstr>
      <vt:lpstr>Verdana</vt:lpstr>
      <vt:lpstr>Wingdings</vt:lpstr>
      <vt:lpstr>Office Theme</vt:lpstr>
      <vt:lpstr>Acrobat Document</vt:lpstr>
      <vt:lpstr>  General Assembly Meeting </vt:lpstr>
      <vt:lpstr>Agenda  </vt:lpstr>
      <vt:lpstr>Welcome  Serge Devynck - President</vt:lpstr>
      <vt:lpstr>Farewell to Members  Serge Devynck - President</vt:lpstr>
      <vt:lpstr>Presentazione standard di PowerPoint</vt:lpstr>
      <vt:lpstr>Presentazione standard di PowerPoint</vt:lpstr>
      <vt:lpstr>Presentazione standard di PowerPoint</vt:lpstr>
      <vt:lpstr>Bazaar Update   Berthold Malms - Bazaar Coordinator</vt:lpstr>
      <vt:lpstr>Bazaar Update   Berthold Malms - Bazaar Coordinator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Guest Access Anja Malms – Guest Access Coordinator</vt:lpstr>
      <vt:lpstr>Presentazione standard di PowerPoint</vt:lpstr>
      <vt:lpstr>Guest Access Anja Malms – Guest Access Coordinator</vt:lpstr>
      <vt:lpstr>Guest Access Anja Malms – Guest Access Coordinator</vt:lpstr>
      <vt:lpstr>Guest Access Anja Malms – Guest Access Coordinator</vt:lpstr>
      <vt:lpstr>Guest Access Anja Malms – Guest Access Coordinator</vt:lpstr>
      <vt:lpstr>Presentazione standard di PowerPoint</vt:lpstr>
      <vt:lpstr>Guest Access Anja Malms – Guest Access Coordinator</vt:lpstr>
      <vt:lpstr>Guest Access Anja Malms – Guest Access Coordinator</vt:lpstr>
      <vt:lpstr>Presentazione standard di PowerPoint</vt:lpstr>
      <vt:lpstr>Guest Access Anja Malms – Guest Access Coordinator</vt:lpstr>
      <vt:lpstr>Guest Access Anja Malms – Guest Access Coordinator</vt:lpstr>
      <vt:lpstr>Guest Access Anja Malms – Guest Access Coordinator</vt:lpstr>
      <vt:lpstr>“Thank you” -wine Anja Malms – Vice President</vt:lpstr>
      <vt:lpstr>       Restaurant   Petra Kämmerer – Restaurant Coordinator </vt:lpstr>
      <vt:lpstr>Restaurant   Petra Kämmerer – Restaurant Coordinator </vt:lpstr>
      <vt:lpstr>Restaurant   Petra Kämmerer – Restaurant Coordinator </vt:lpstr>
      <vt:lpstr>Restaurant   Petra Kämmerer – Restaurant Coordinator</vt:lpstr>
      <vt:lpstr>Restaurant Plan Petra Kämmerer – Restaurant Coordinator </vt:lpstr>
      <vt:lpstr>Restaurant   Petra Kämmerer – Restaurant Coordinator </vt:lpstr>
      <vt:lpstr>Bake Sale  Petra Kämmerer – Event- Coordinator</vt:lpstr>
      <vt:lpstr>Coffee Break 15 min</vt:lpstr>
      <vt:lpstr>Tombola Update   Petra Havrankova – Tombola Coordinator</vt:lpstr>
      <vt:lpstr>Teen Helpers           Szabina Baros – Secretary, Teen Helper Coordinator</vt:lpstr>
      <vt:lpstr>Teen Helpers           Szabina Baros – Secretary, Teen Helper Coordinator</vt:lpstr>
      <vt:lpstr>Teen Helpers           Szabina Baros – Secretary, Teen Helper Coordinator</vt:lpstr>
      <vt:lpstr>Treasury Update   Sandra Santos – Treasurer</vt:lpstr>
      <vt:lpstr>Treasury Update   Sandra Santos – Treasurer</vt:lpstr>
      <vt:lpstr>Transfer funds into the NCB account  Sandra Santos – Treasurer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Any Other Business   Serge Devynck – President</vt:lpstr>
      <vt:lpstr>2018 Dates   Serge Devynck – President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Almira</dc:creator>
  <cp:lastModifiedBy>Szabina</cp:lastModifiedBy>
  <cp:revision>134</cp:revision>
  <dcterms:created xsi:type="dcterms:W3CDTF">2017-07-18T11:38:31Z</dcterms:created>
  <dcterms:modified xsi:type="dcterms:W3CDTF">2018-10-22T18:37:10Z</dcterms:modified>
</cp:coreProperties>
</file>